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4" r:id="rId2"/>
    <p:sldMasterId id="2147483732" r:id="rId3"/>
    <p:sldMasterId id="2147483750" r:id="rId4"/>
    <p:sldMasterId id="2147483768" r:id="rId5"/>
    <p:sldMasterId id="2147483786" r:id="rId6"/>
    <p:sldMasterId id="2147483816" r:id="rId7"/>
    <p:sldMasterId id="2147483834" r:id="rId8"/>
    <p:sldMasterId id="2147483852" r:id="rId9"/>
  </p:sldMasterIdLst>
  <p:notesMasterIdLst>
    <p:notesMasterId r:id="rId66"/>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5" autoAdjust="0"/>
  </p:normalViewPr>
  <p:slideViewPr>
    <p:cSldViewPr snapToGrid="0">
      <p:cViewPr varScale="1">
        <p:scale>
          <a:sx n="61" d="100"/>
          <a:sy n="61" d="100"/>
        </p:scale>
        <p:origin x="96" y="49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7.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47790-3A11-48FF-851E-1747F3957C5C}" type="datetimeFigureOut">
              <a:rPr lang="en-US" smtClean="0"/>
              <a:t>12/3/2017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07813-F749-45D3-978F-24CEF87DC2C4}" type="slidenum">
              <a:rPr lang="en-US" smtClean="0"/>
              <a:t>‹#›</a:t>
            </a:fld>
            <a:endParaRPr lang="en-US"/>
          </a:p>
        </p:txBody>
      </p:sp>
    </p:spTree>
    <p:extLst>
      <p:ext uri="{BB962C8B-B14F-4D97-AF65-F5344CB8AC3E}">
        <p14:creationId xmlns:p14="http://schemas.microsoft.com/office/powerpoint/2010/main" val="1663928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07813-F749-45D3-978F-24CEF87DC2C4}" type="slidenum">
              <a:rPr lang="en-US" smtClean="0"/>
              <a:t>48</a:t>
            </a:fld>
            <a:endParaRPr lang="en-US"/>
          </a:p>
        </p:txBody>
      </p:sp>
    </p:spTree>
    <p:extLst>
      <p:ext uri="{BB962C8B-B14F-4D97-AF65-F5344CB8AC3E}">
        <p14:creationId xmlns:p14="http://schemas.microsoft.com/office/powerpoint/2010/main" val="834581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79CEEE-87C7-43F7-B70E-7EB35D9709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947534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627687517"/>
      </p:ext>
    </p:extLst>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276271150"/>
      </p:ext>
    </p:extLst>
  </p:cSld>
  <p:clrMapOvr>
    <a:masterClrMapping/>
  </p:clrMapOvr>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6FB3D-A4FA-449A-AA36-BA1AF2EC56C2}"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51409021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7E79D-718E-48DB-8F36-3B548F53D94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06115193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FC79CEEE-87C7-43F7-B70E-7EB35D9709B7}" type="datetime1">
              <a:rPr lang="en-US" smtClean="0"/>
              <a:t>12/3/2017</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8148054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AE384-00D1-4FF3-8B81-06E961364CAE}"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4862662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A26EDB9-9726-4C36-996F-2C5296C52C7A}" type="datetime1">
              <a:rPr lang="en-US" smtClean="0"/>
              <a:t>12/3/2017</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2724619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0B37C5-5254-442B-BF40-6E387FCD5726}"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1944576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97800-2E47-4541-9105-68E520925678}" type="datetime1">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2005989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75D6F-44A5-4FEE-97F4-C74C7C4D51B9}"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5864403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3ABA2-DB8D-4CAD-A2D1-4EBE58A829D3}" type="datetime1">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571930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593673558"/>
      </p:ext>
    </p:extLst>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1417F4-9B92-4B0C-990A-9EC46CBC5A6D}"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4401520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19D340E-6726-4C31-B769-B93C289BED75}"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54908122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923944984"/>
      </p:ext>
    </p:extLst>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610406149"/>
      </p:ext>
    </p:extLst>
  </p:cSld>
  <p:clrMapOvr>
    <a:masterClrMapping/>
  </p:clrMapOvr>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EFE972A-EA09-4B6A-87AB-A7F0C0856D0D}"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203246"/>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738971016"/>
      </p:ext>
    </p:extLst>
  </p:cSld>
  <p:clrMapOvr>
    <a:masterClrMapping/>
  </p:clrMapOvr>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662627702"/>
      </p:ext>
    </p:extLst>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363844995"/>
      </p:ext>
    </p:extLst>
  </p:cSld>
  <p:clrMapOvr>
    <a:masterClrMapping/>
  </p:clrMapOvr>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6FB3D-A4FA-449A-AA36-BA1AF2EC56C2}"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25838622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66A7E79D-718E-48DB-8F36-3B548F53D94A}" type="datetime1">
              <a:rPr lang="en-US" smtClean="0"/>
              <a:t>12/3/2017</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139698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211778403"/>
      </p:ext>
    </p:extLst>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79CEEE-87C7-43F7-B70E-7EB35D9709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54705367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AE384-00D1-4FF3-8B81-06E961364CAE}"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12027170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26EDB9-9726-4C36-996F-2C5296C52C7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26746246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0B37C5-5254-442B-BF40-6E387FCD5726}"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48336694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97800-2E47-4541-9105-68E520925678}" type="datetime1">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2249963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75D6F-44A5-4FEE-97F4-C74C7C4D51B9}"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95723284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3ABA2-DB8D-4CAD-A2D1-4EBE58A829D3}" type="datetime1">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98577390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B1417F4-9B92-4B0C-990A-9EC46CBC5A6D}"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72344750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19D340E-6726-4C31-B769-B93C289BED75}"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2282446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23710173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008794155"/>
      </p:ext>
    </p:extLst>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512536984"/>
      </p:ext>
    </p:extLst>
  </p:cSld>
  <p:clrMapOvr>
    <a:masterClrMapping/>
  </p:clrMapOvr>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10397402"/>
      </p:ext>
    </p:extLst>
  </p:cSld>
  <p:clrMapOvr>
    <a:masterClrMapping/>
  </p:clrMapOvr>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889080383"/>
      </p:ext>
    </p:extLst>
  </p:cSld>
  <p:clrMapOvr>
    <a:masterClrMapping/>
  </p:clrMapOvr>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327287920"/>
      </p:ext>
    </p:extLst>
  </p:cSld>
  <p:clrMapOvr>
    <a:masterClrMapping/>
  </p:clrMapOvr>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747398707"/>
      </p:ext>
    </p:extLst>
  </p:cSld>
  <p:clrMapOvr>
    <a:masterClrMapping/>
  </p:clrMapOvr>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6FB3D-A4FA-449A-AA36-BA1AF2EC56C2}"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9978188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7E79D-718E-48DB-8F36-3B548F53D94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97918830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79CEEE-87C7-43F7-B70E-7EB35D9709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78328854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AE384-00D1-4FF3-8B81-06E961364CAE}"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22962436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26EDB9-9726-4C36-996F-2C5296C52C7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6626440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561008258"/>
      </p:ext>
    </p:extLst>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0B37C5-5254-442B-BF40-6E387FCD5726}"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10630390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97800-2E47-4541-9105-68E520925678}" type="datetime1">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39819984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75D6F-44A5-4FEE-97F4-C74C7C4D51B9}"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0090166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8C73ABA2-DB8D-4CAD-A2D1-4EBE58A829D3}" type="datetime1">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02863873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1417F4-9B92-4B0C-990A-9EC46CBC5A6D}"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85520649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19D340E-6726-4C31-B769-B93C289BED75}"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78969625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982666407"/>
      </p:ext>
    </p:extLst>
  </p:cSld>
  <p:clrMapOvr>
    <a:masterClrMapping/>
  </p:clrMapOvr>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174796598"/>
      </p:ext>
    </p:extLst>
  </p:cSld>
  <p:clrMapOvr>
    <a:masterClrMapping/>
  </p:clrMapOvr>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4EFE972A-EA09-4B6A-87AB-A7F0C0856D0D}"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488132010"/>
      </p:ext>
    </p:extLst>
  </p:cSld>
  <p:clrMapOvr>
    <a:masterClrMapping/>
  </p:clrMapOvr>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67870478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818498040"/>
      </p:ext>
    </p:extLst>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72803336"/>
      </p:ext>
    </p:extLst>
  </p:cSld>
  <p:clrMapOvr>
    <a:masterClrMapping/>
  </p:clrMapOvr>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498126314"/>
      </p:ext>
    </p:extLst>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6FB3D-A4FA-449A-AA36-BA1AF2EC56C2}"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99574277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6A7E79D-718E-48DB-8F36-3B548F53D94A}" type="datetime1">
              <a:rPr lang="en-US" smtClean="0"/>
              <a:t>12/3/2017</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4EFE972A-EA09-4B6A-87AB-A7F0C0856D0D}" type="slidenum">
              <a:rPr lang="en-US" smtClean="0"/>
              <a:t>‹#›</a:t>
            </a:fld>
            <a:endParaRPr lang="en-US"/>
          </a:p>
        </p:txBody>
      </p:sp>
    </p:spTree>
    <p:extLst>
      <p:ext uri="{BB962C8B-B14F-4D97-AF65-F5344CB8AC3E}">
        <p14:creationId xmlns:p14="http://schemas.microsoft.com/office/powerpoint/2010/main" val="2315959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6FB3D-A4FA-449A-AA36-BA1AF2EC56C2}"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7530651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7E79D-718E-48DB-8F36-3B548F53D94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5024268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C79CEEE-87C7-43F7-B70E-7EB35D9709B7}" type="datetime1">
              <a:rPr lang="en-US" smtClean="0"/>
              <a:t>12/3/2017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63828612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AE384-00D1-4FF3-8B81-06E961364CAE}"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56847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46AE384-00D1-4FF3-8B81-06E961364CAE}"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83191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26EDB9-9726-4C36-996F-2C5296C52C7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1504072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0B37C5-5254-442B-BF40-6E387FCD5726}"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172051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97800-2E47-4541-9105-68E520925678}" type="datetime1">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649452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75D6F-44A5-4FEE-97F4-C74C7C4D51B9}"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4887639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C73ABA2-DB8D-4CAD-A2D1-4EBE58A829D3}" type="datetime1">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5526588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B1417F4-9B92-4B0C-990A-9EC46CBC5A6D}"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4329796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19D340E-6726-4C31-B769-B93C289BED75}"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3220414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16118919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10529613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5068273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26EDB9-9726-4C36-996F-2C5296C52C7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3910953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61526548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65703996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29985307"/>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6FB3D-A4FA-449A-AA36-BA1AF2EC56C2}"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9416843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7E79D-718E-48DB-8F36-3B548F53D94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8823756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C79CEEE-87C7-43F7-B70E-7EB35D9709B7}" type="datetime1">
              <a:rPr lang="en-US" smtClean="0"/>
              <a:t>12/3/2017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86673545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AE384-00D1-4FF3-8B81-06E961364CAE}"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6176999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26EDB9-9726-4C36-996F-2C5296C52C7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8862476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0B37C5-5254-442B-BF40-6E387FCD5726}"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656165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97800-2E47-4541-9105-68E520925678}" type="datetime1">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151020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0B37C5-5254-442B-BF40-6E387FCD5726}"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6106726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75D6F-44A5-4FEE-97F4-C74C7C4D51B9}"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659165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C73ABA2-DB8D-4CAD-A2D1-4EBE58A829D3}" type="datetime1">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1356517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B1417F4-9B92-4B0C-990A-9EC46CBC5A6D}"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6077397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19D340E-6726-4C31-B769-B93C289BED75}"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6617716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847476595"/>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759899774"/>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477017366"/>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764808596"/>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902018903"/>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7358872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97800-2E47-4541-9105-68E520925678}" type="datetime1">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435733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6FB3D-A4FA-449A-AA36-BA1AF2EC56C2}"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969257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7E79D-718E-48DB-8F36-3B548F53D94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3428585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79CEEE-87C7-43F7-B70E-7EB35D9709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7631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AE384-00D1-4FF3-8B81-06E961364CAE}"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7233848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26EDB9-9726-4C36-996F-2C5296C52C7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2157406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0B37C5-5254-442B-BF40-6E387FCD5726}"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6501180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97800-2E47-4541-9105-68E520925678}" type="datetime1">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0932181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75D6F-44A5-4FEE-97F4-C74C7C4D51B9}"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0405025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3ABA2-DB8D-4CAD-A2D1-4EBE58A829D3}" type="datetime1">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0738217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B1417F4-9B92-4B0C-990A-9EC46CBC5A6D}"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880183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6B375D6F-44A5-4FEE-97F4-C74C7C4D51B9}" type="datetime1">
              <a:rPr lang="en-US" smtClean="0"/>
              <a:t>12/3/2017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9968965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19D340E-6726-4C31-B769-B93C289BED75}"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9477437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296759697"/>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761912926"/>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33522948"/>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333427700"/>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67943182"/>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4395BE8-3E26-4572-BB6A-CE4A07F6BD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665955421"/>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6FB3D-A4FA-449A-AA36-BA1AF2EC56C2}"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7997434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7E79D-718E-48DB-8F36-3B548F53D94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954673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79CEEE-87C7-43F7-B70E-7EB35D9709B7}"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49857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C73ABA2-DB8D-4CAD-A2D1-4EBE58A829D3}" type="datetime1">
              <a:rPr lang="en-US" smtClean="0"/>
              <a:t>12/3/2017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8702687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AE384-00D1-4FF3-8B81-06E961364CAE}"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8708531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A26EDB9-9726-4C36-996F-2C5296C52C7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6925120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0B37C5-5254-442B-BF40-6E387FCD5726}"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304414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97800-2E47-4541-9105-68E520925678}" type="datetime1">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7101032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75D6F-44A5-4FEE-97F4-C74C7C4D51B9}"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8763095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3ABA2-DB8D-4CAD-A2D1-4EBE58A829D3}" type="datetime1">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35853424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1417F4-9B92-4B0C-990A-9EC46CBC5A6D}"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3929684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19D340E-6726-4C31-B769-B93C289BED75}"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6655838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196705559"/>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8002416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8B1417F4-9B92-4B0C-990A-9EC46CBC5A6D}" type="datetime1">
              <a:rPr lang="en-US" smtClean="0"/>
              <a:t>12/3/2017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60548739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24946473"/>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325827857"/>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456231204"/>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219673043"/>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B6FB3D-A4FA-449A-AA36-BA1AF2EC56C2}"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9212863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A7E79D-718E-48DB-8F36-3B548F53D94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0360492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C79CEEE-87C7-43F7-B70E-7EB35D9709B7}" type="datetime1">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700507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AE384-00D1-4FF3-8B81-06E961364CAE}"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2334199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26EDB9-9726-4C36-996F-2C5296C52C7A}" type="datetime1">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2798694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0B37C5-5254-442B-BF40-6E387FCD5726}"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56441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619D340E-6726-4C31-B769-B93C289BED75}"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3800764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697800-2E47-4541-9105-68E520925678}" type="datetime1">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6094760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75D6F-44A5-4FEE-97F4-C74C7C4D51B9}"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01622119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3ABA2-DB8D-4CAD-A2D1-4EBE58A829D3}" type="datetime1">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4503094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B1417F4-9B92-4B0C-990A-9EC46CBC5A6D}"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11019411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19D340E-6726-4C31-B769-B93C289BED75}"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36652713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2325978081"/>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4157305452"/>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50091430"/>
      </p:ext>
    </p:extLst>
  </p:cSld>
  <p:clrMapOvr>
    <a:masterClrMapping/>
  </p:clrMapOvr>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4395BE8-3E26-4572-BB6A-CE4A07F6BDB7}" type="datetime1">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60456768"/>
      </p:ext>
    </p:extLst>
  </p:cSld>
  <p:clrMapOvr>
    <a:masterClrMapping/>
  </p:clrMapOvr>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4395BE8-3E26-4572-BB6A-CE4A07F6BDB7}" type="datetime1">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FE972A-EA09-4B6A-87AB-A7F0C0856D0D}" type="slidenum">
              <a:rPr lang="en-US" smtClean="0"/>
              <a:t>‹#›</a:t>
            </a:fld>
            <a:endParaRPr lang="en-US"/>
          </a:p>
        </p:txBody>
      </p:sp>
    </p:spTree>
    <p:extLst>
      <p:ext uri="{BB962C8B-B14F-4D97-AF65-F5344CB8AC3E}">
        <p14:creationId xmlns:p14="http://schemas.microsoft.com/office/powerpoint/2010/main" val="96256775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10.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image" Target="../media/image11.png"/><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theme" Target="../theme/theme8.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theme" Target="../theme/theme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19" Type="http://schemas.openxmlformats.org/officeDocument/2006/relationships/image" Target="../media/image18.png"/><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4395BE8-3E26-4572-BB6A-CE4A07F6BDB7}" type="datetime1">
              <a:rPr lang="en-US" smtClean="0"/>
              <a:t>12/3/2017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EFE972A-EA09-4B6A-87AB-A7F0C0856D0D}" type="slidenum">
              <a:rPr lang="en-US" smtClean="0"/>
              <a:t>‹#›</a:t>
            </a:fld>
            <a:endParaRPr lang="en-US"/>
          </a:p>
        </p:txBody>
      </p:sp>
    </p:spTree>
    <p:extLst>
      <p:ext uri="{BB962C8B-B14F-4D97-AF65-F5344CB8AC3E}">
        <p14:creationId xmlns:p14="http://schemas.microsoft.com/office/powerpoint/2010/main" val="949285087"/>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395BE8-3E26-4572-BB6A-CE4A07F6BDB7}" type="datetime1">
              <a:rPr lang="en-US" smtClean="0"/>
              <a:t>12/3/2017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FE972A-EA09-4B6A-87AB-A7F0C0856D0D}" type="slidenum">
              <a:rPr lang="en-US" smtClean="0"/>
              <a:t>‹#›</a:t>
            </a:fld>
            <a:endParaRPr lang="en-US"/>
          </a:p>
        </p:txBody>
      </p:sp>
    </p:spTree>
    <p:extLst>
      <p:ext uri="{BB962C8B-B14F-4D97-AF65-F5344CB8AC3E}">
        <p14:creationId xmlns:p14="http://schemas.microsoft.com/office/powerpoint/2010/main" val="3623279551"/>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395BE8-3E26-4572-BB6A-CE4A07F6BDB7}" type="datetime1">
              <a:rPr lang="en-US" smtClean="0"/>
              <a:t>12/3/2017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FE972A-EA09-4B6A-87AB-A7F0C0856D0D}" type="slidenum">
              <a:rPr lang="en-US" smtClean="0"/>
              <a:t>‹#›</a:t>
            </a:fld>
            <a:endParaRPr lang="en-US"/>
          </a:p>
        </p:txBody>
      </p:sp>
    </p:spTree>
    <p:extLst>
      <p:ext uri="{BB962C8B-B14F-4D97-AF65-F5344CB8AC3E}">
        <p14:creationId xmlns:p14="http://schemas.microsoft.com/office/powerpoint/2010/main" val="4263268996"/>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4395BE8-3E26-4572-BB6A-CE4A07F6BDB7}" type="datetime1">
              <a:rPr lang="en-US" smtClean="0"/>
              <a:t>12/3/2017</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EFE972A-EA09-4B6A-87AB-A7F0C0856D0D}" type="slidenum">
              <a:rPr lang="en-US" smtClean="0"/>
              <a:t>‹#›</a:t>
            </a:fld>
            <a:endParaRPr lang="en-US"/>
          </a:p>
        </p:txBody>
      </p:sp>
    </p:spTree>
    <p:extLst>
      <p:ext uri="{BB962C8B-B14F-4D97-AF65-F5344CB8AC3E}">
        <p14:creationId xmlns:p14="http://schemas.microsoft.com/office/powerpoint/2010/main" val="4242836763"/>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4395BE8-3E26-4572-BB6A-CE4A07F6BDB7}" type="datetime1">
              <a:rPr lang="en-US" smtClean="0"/>
              <a:t>12/3/2017</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EFE972A-EA09-4B6A-87AB-A7F0C0856D0D}" type="slidenum">
              <a:rPr lang="en-US" smtClean="0"/>
              <a:t>‹#›</a:t>
            </a:fld>
            <a:endParaRPr lang="en-US"/>
          </a:p>
        </p:txBody>
      </p:sp>
    </p:spTree>
    <p:extLst>
      <p:ext uri="{BB962C8B-B14F-4D97-AF65-F5344CB8AC3E}">
        <p14:creationId xmlns:p14="http://schemas.microsoft.com/office/powerpoint/2010/main" val="3752889336"/>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hf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4395BE8-3E26-4572-BB6A-CE4A07F6BDB7}" type="datetime1">
              <a:rPr lang="en-US" smtClean="0"/>
              <a:t>12/3/2017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EFE972A-EA09-4B6A-87AB-A7F0C0856D0D}" type="slidenum">
              <a:rPr lang="en-US" smtClean="0"/>
              <a:t>‹#›</a:t>
            </a:fld>
            <a:endParaRPr lang="en-US"/>
          </a:p>
        </p:txBody>
      </p:sp>
    </p:spTree>
    <p:extLst>
      <p:ext uri="{BB962C8B-B14F-4D97-AF65-F5344CB8AC3E}">
        <p14:creationId xmlns:p14="http://schemas.microsoft.com/office/powerpoint/2010/main" val="2261601956"/>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395BE8-3E26-4572-BB6A-CE4A07F6BDB7}" type="datetime1">
              <a:rPr lang="en-US" smtClean="0"/>
              <a:t>12/3/2017</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EFE972A-EA09-4B6A-87AB-A7F0C0856D0D}" type="slidenum">
              <a:rPr lang="en-US" smtClean="0"/>
              <a:t>‹#›</a:t>
            </a:fld>
            <a:endParaRPr lang="en-US"/>
          </a:p>
        </p:txBody>
      </p:sp>
    </p:spTree>
    <p:extLst>
      <p:ext uri="{BB962C8B-B14F-4D97-AF65-F5344CB8AC3E}">
        <p14:creationId xmlns:p14="http://schemas.microsoft.com/office/powerpoint/2010/main" val="4154192539"/>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4395BE8-3E26-4572-BB6A-CE4A07F6BDB7}" type="datetime1">
              <a:rPr lang="en-US" smtClean="0"/>
              <a:t>12/3/2017</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EFE972A-EA09-4B6A-87AB-A7F0C0856D0D}" type="slidenum">
              <a:rPr lang="en-US" smtClean="0"/>
              <a:t>‹#›</a:t>
            </a:fld>
            <a:endParaRPr lang="en-US"/>
          </a:p>
        </p:txBody>
      </p:sp>
    </p:spTree>
    <p:extLst>
      <p:ext uri="{BB962C8B-B14F-4D97-AF65-F5344CB8AC3E}">
        <p14:creationId xmlns:p14="http://schemas.microsoft.com/office/powerpoint/2010/main" val="1369077947"/>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4395BE8-3E26-4572-BB6A-CE4A07F6BDB7}" type="datetime1">
              <a:rPr lang="en-US" smtClean="0"/>
              <a:t>12/3/2017</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4EFE972A-EA09-4B6A-87AB-A7F0C0856D0D}" type="slidenum">
              <a:rPr lang="en-US" smtClean="0"/>
              <a:t>‹#›</a:t>
            </a:fld>
            <a:endParaRPr lang="en-US"/>
          </a:p>
        </p:txBody>
      </p:sp>
    </p:spTree>
    <p:extLst>
      <p:ext uri="{BB962C8B-B14F-4D97-AF65-F5344CB8AC3E}">
        <p14:creationId xmlns:p14="http://schemas.microsoft.com/office/powerpoint/2010/main" val="941911205"/>
      </p:ext>
    </p:extLst>
  </p:cSld>
  <p:clrMap bg1="dk1" tx1="lt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jpe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6.jpe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6.jpe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6.jpe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jpe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6.jpe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jpe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jpe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2951C-9347-45B1-A69A-5FA916161A3C}"/>
              </a:ext>
            </a:extLst>
          </p:cNvPr>
          <p:cNvPicPr>
            <a:picLocks noChangeAspect="1"/>
          </p:cNvPicPr>
          <p:nvPr/>
        </p:nvPicPr>
        <p:blipFill rotWithShape="1">
          <a:blip r:embed="rId2">
            <a:extLst>
              <a:ext uri="{28A0092B-C50C-407E-A947-70E740481C1C}">
                <a14:useLocalDpi xmlns:a14="http://schemas.microsoft.com/office/drawing/2010/main" val="0"/>
              </a:ext>
            </a:extLst>
          </a:blip>
          <a:srcRect l="20649" t="9091" r="28039" b="1"/>
          <a:stretch/>
        </p:blipFill>
        <p:spPr>
          <a:xfrm>
            <a:off x="4818888" y="10"/>
            <a:ext cx="7373112" cy="6857989"/>
          </a:xfrm>
          <a:prstGeom prst="rect">
            <a:avLst/>
          </a:prstGeom>
        </p:spPr>
      </p:pic>
      <p:sp>
        <p:nvSpPr>
          <p:cNvPr id="2" name="Title 1">
            <a:extLst>
              <a:ext uri="{FF2B5EF4-FFF2-40B4-BE49-F238E27FC236}">
                <a16:creationId xmlns:a16="http://schemas.microsoft.com/office/drawing/2014/main" id="{F1609E3E-E34D-4994-A6EB-7043B116CD98}"/>
              </a:ext>
            </a:extLst>
          </p:cNvPr>
          <p:cNvSpPr>
            <a:spLocks noGrp="1"/>
          </p:cNvSpPr>
          <p:nvPr>
            <p:ph type="ctrTitle"/>
          </p:nvPr>
        </p:nvSpPr>
        <p:spPr>
          <a:xfrm>
            <a:off x="652272" y="942974"/>
            <a:ext cx="5058370" cy="3320973"/>
          </a:xfrm>
        </p:spPr>
        <p:txBody>
          <a:bodyPr anchor="t">
            <a:normAutofit/>
          </a:bodyPr>
          <a:lstStyle/>
          <a:p>
            <a:pPr algn="l"/>
            <a:r>
              <a:rPr lang="en-US" sz="8800" dirty="0">
                <a:latin typeface="Halis GR Regular" panose="02000505040000020004" pitchFamily="50" charset="0"/>
              </a:rPr>
              <a:t>Gwent</a:t>
            </a:r>
          </a:p>
        </p:txBody>
      </p:sp>
      <p:sp>
        <p:nvSpPr>
          <p:cNvPr id="3" name="Subtitle 2">
            <a:extLst>
              <a:ext uri="{FF2B5EF4-FFF2-40B4-BE49-F238E27FC236}">
                <a16:creationId xmlns:a16="http://schemas.microsoft.com/office/drawing/2014/main" id="{818289DA-7C79-4BFB-B6D5-41DB3546307C}"/>
              </a:ext>
            </a:extLst>
          </p:cNvPr>
          <p:cNvSpPr>
            <a:spLocks noGrp="1"/>
          </p:cNvSpPr>
          <p:nvPr>
            <p:ph type="subTitle" idx="1"/>
          </p:nvPr>
        </p:nvSpPr>
        <p:spPr>
          <a:xfrm>
            <a:off x="566123" y="4514610"/>
            <a:ext cx="4167376" cy="1155525"/>
          </a:xfrm>
        </p:spPr>
        <p:txBody>
          <a:bodyPr anchor="b">
            <a:normAutofit fontScale="92500"/>
          </a:bodyPr>
          <a:lstStyle/>
          <a:p>
            <a:pPr algn="l"/>
            <a:r>
              <a:rPr lang="en-US" sz="4000" dirty="0">
                <a:latin typeface="Halis GR Regular" panose="02000505040000020004" pitchFamily="50" charset="0"/>
              </a:rPr>
              <a:t>By Nick DePaul</a:t>
            </a:r>
          </a:p>
        </p:txBody>
      </p:sp>
      <p:sp>
        <p:nvSpPr>
          <p:cNvPr id="4" name="Slide Number Placeholder 3">
            <a:extLst>
              <a:ext uri="{FF2B5EF4-FFF2-40B4-BE49-F238E27FC236}">
                <a16:creationId xmlns:a16="http://schemas.microsoft.com/office/drawing/2014/main" id="{D6D499A8-D856-4ACE-92B7-A7C3689FBD13}"/>
              </a:ext>
            </a:extLst>
          </p:cNvPr>
          <p:cNvSpPr>
            <a:spLocks noGrp="1"/>
          </p:cNvSpPr>
          <p:nvPr>
            <p:ph type="sldNum" sz="quarter" idx="12"/>
          </p:nvPr>
        </p:nvSpPr>
        <p:spPr/>
        <p:txBody>
          <a:bodyPr/>
          <a:lstStyle/>
          <a:p>
            <a:fld id="{4EFE972A-EA09-4B6A-87AB-A7F0C0856D0D}" type="slidenum">
              <a:rPr lang="en-US" smtClean="0"/>
              <a:t>1</a:t>
            </a:fld>
            <a:endParaRPr lang="en-US"/>
          </a:p>
        </p:txBody>
      </p:sp>
    </p:spTree>
    <p:extLst>
      <p:ext uri="{BB962C8B-B14F-4D97-AF65-F5344CB8AC3E}">
        <p14:creationId xmlns:p14="http://schemas.microsoft.com/office/powerpoint/2010/main" val="4805182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1007-5FC4-4143-A44E-7970AFDBA773}"/>
              </a:ext>
            </a:extLst>
          </p:cNvPr>
          <p:cNvSpPr>
            <a:spLocks noGrp="1"/>
          </p:cNvSpPr>
          <p:nvPr>
            <p:ph type="title"/>
          </p:nvPr>
        </p:nvSpPr>
        <p:spPr/>
        <p:txBody>
          <a:bodyPr/>
          <a:lstStyle/>
          <a:p>
            <a:pPr algn="ctr"/>
            <a:r>
              <a:rPr lang="en-US" dirty="0">
                <a:latin typeface="Halis GR Regular" panose="02000505040000020004" pitchFamily="50" charset="0"/>
              </a:rPr>
              <a:t>Special</a:t>
            </a:r>
          </a:p>
        </p:txBody>
      </p:sp>
      <p:sp>
        <p:nvSpPr>
          <p:cNvPr id="3" name="Content Placeholder 2">
            <a:extLst>
              <a:ext uri="{FF2B5EF4-FFF2-40B4-BE49-F238E27FC236}">
                <a16:creationId xmlns:a16="http://schemas.microsoft.com/office/drawing/2014/main" id="{1082EB0D-95B2-4F13-93C0-38AE9BEC293B}"/>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TABLE Special (</a:t>
            </a:r>
          </a:p>
          <a:p>
            <a:pPr marL="0" indent="0">
              <a:buNone/>
            </a:pPr>
            <a:r>
              <a:rPr lang="en-US" sz="1500" dirty="0" err="1">
                <a:latin typeface="Halis GR Regular" panose="02000505040000020004" pitchFamily="50" charset="0"/>
              </a:rPr>
              <a:t>specialID</a:t>
            </a:r>
            <a:r>
              <a:rPr lang="en-US" sz="1500" dirty="0">
                <a:latin typeface="Halis GR Regular" panose="02000505040000020004" pitchFamily="50" charset="0"/>
              </a:rPr>
              <a:t>		               CHAR(20),</a:t>
            </a:r>
          </a:p>
          <a:p>
            <a:pPr marL="0" indent="0">
              <a:buNone/>
            </a:pPr>
            <a:r>
              <a:rPr lang="en-US" sz="1500" dirty="0">
                <a:latin typeface="Halis GR Regular" panose="02000505040000020004" pitchFamily="50" charset="0"/>
              </a:rPr>
              <a:t>PRIMARY KEY(</a:t>
            </a:r>
            <a:r>
              <a:rPr lang="en-US" sz="1500" dirty="0" err="1">
                <a:latin typeface="Halis GR Regular" panose="02000505040000020004" pitchFamily="50" charset="0"/>
              </a:rPr>
              <a:t>specialID</a:t>
            </a:r>
            <a:r>
              <a:rPr lang="en-US" sz="1500" dirty="0">
                <a:latin typeface="Halis GR Regular" panose="02000505040000020004" pitchFamily="50" charset="0"/>
              </a:rPr>
              <a:t>)</a:t>
            </a:r>
          </a:p>
          <a:p>
            <a:pPr marL="0" indent="0">
              <a:buNone/>
            </a:pP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47AF15BE-6603-4761-8C87-A5C6D79450C2}"/>
              </a:ext>
            </a:extLst>
          </p:cNvPr>
          <p:cNvSpPr>
            <a:spLocks noGrp="1"/>
          </p:cNvSpPr>
          <p:nvPr>
            <p:ph type="sldNum" sz="quarter" idx="12"/>
          </p:nvPr>
        </p:nvSpPr>
        <p:spPr/>
        <p:txBody>
          <a:bodyPr/>
          <a:lstStyle/>
          <a:p>
            <a:fld id="{4EFE972A-EA09-4B6A-87AB-A7F0C0856D0D}" type="slidenum">
              <a:rPr lang="en-US" smtClean="0"/>
              <a:t>10</a:t>
            </a:fld>
            <a:endParaRPr lang="en-US"/>
          </a:p>
        </p:txBody>
      </p:sp>
    </p:spTree>
    <p:extLst>
      <p:ext uri="{BB962C8B-B14F-4D97-AF65-F5344CB8AC3E}">
        <p14:creationId xmlns:p14="http://schemas.microsoft.com/office/powerpoint/2010/main" val="3537655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Content Placeholder 4" descr="A screenshot of a cell phone&#10;&#10;Description generated with very high confidence">
            <a:extLst>
              <a:ext uri="{FF2B5EF4-FFF2-40B4-BE49-F238E27FC236}">
                <a16:creationId xmlns:a16="http://schemas.microsoft.com/office/drawing/2014/main" id="{0C4C427C-A6EC-435A-92F9-98D84CA708D5}"/>
              </a:ext>
            </a:extLst>
          </p:cNvPr>
          <p:cNvPicPr>
            <a:picLocks noChangeAspect="1"/>
          </p:cNvPicPr>
          <p:nvPr/>
        </p:nvPicPr>
        <p:blipFill rotWithShape="1">
          <a:blip r:embed="rId3">
            <a:extLst>
              <a:ext uri="{28A0092B-C50C-407E-A947-70E740481C1C}">
                <a14:useLocalDpi xmlns:a14="http://schemas.microsoft.com/office/drawing/2010/main" val="0"/>
              </a:ext>
            </a:extLst>
          </a:blip>
          <a:srcRect l="7327" r="70664"/>
          <a:stretch/>
        </p:blipFill>
        <p:spPr>
          <a:xfrm>
            <a:off x="5003588" y="638822"/>
            <a:ext cx="2184824" cy="558035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A83AC433-1CAE-40CD-B04C-FD2DE3C74098}"/>
              </a:ext>
            </a:extLst>
          </p:cNvPr>
          <p:cNvSpPr>
            <a:spLocks noGrp="1"/>
          </p:cNvSpPr>
          <p:nvPr>
            <p:ph type="sldNum" sz="quarter" idx="12"/>
          </p:nvPr>
        </p:nvSpPr>
        <p:spPr>
          <a:xfrm>
            <a:off x="10962917" y="6391687"/>
            <a:ext cx="551167" cy="377825"/>
          </a:xfrm>
        </p:spPr>
        <p:txBody>
          <a:bodyPr>
            <a:normAutofit/>
          </a:bodyPr>
          <a:lstStyle/>
          <a:p>
            <a:pPr>
              <a:spcAft>
                <a:spcPts val="600"/>
              </a:spcAft>
            </a:pPr>
            <a:fld id="{4EFE972A-EA09-4B6A-87AB-A7F0C0856D0D}" type="slidenum">
              <a:rPr lang="en-US" smtClean="0"/>
              <a:pPr>
                <a:spcAft>
                  <a:spcPts val="600"/>
                </a:spcAft>
              </a:pPr>
              <a:t>11</a:t>
            </a:fld>
            <a:endParaRPr lang="en-US"/>
          </a:p>
        </p:txBody>
      </p:sp>
    </p:spTree>
    <p:extLst>
      <p:ext uri="{BB962C8B-B14F-4D97-AF65-F5344CB8AC3E}">
        <p14:creationId xmlns:p14="http://schemas.microsoft.com/office/powerpoint/2010/main" val="216884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A557D-C0A2-4C7F-9659-0798166893A2}"/>
              </a:ext>
            </a:extLst>
          </p:cNvPr>
          <p:cNvSpPr>
            <a:spLocks noGrp="1"/>
          </p:cNvSpPr>
          <p:nvPr>
            <p:ph type="title"/>
          </p:nvPr>
        </p:nvSpPr>
        <p:spPr/>
        <p:txBody>
          <a:bodyPr/>
          <a:lstStyle/>
          <a:p>
            <a:pPr algn="ctr"/>
            <a:r>
              <a:rPr lang="en-US" dirty="0">
                <a:latin typeface="Halis GR Regular" panose="02000505040000020004" pitchFamily="50" charset="0"/>
              </a:rPr>
              <a:t>Deck</a:t>
            </a:r>
          </a:p>
        </p:txBody>
      </p:sp>
      <p:sp>
        <p:nvSpPr>
          <p:cNvPr id="3" name="Content Placeholder 2">
            <a:extLst>
              <a:ext uri="{FF2B5EF4-FFF2-40B4-BE49-F238E27FC236}">
                <a16:creationId xmlns:a16="http://schemas.microsoft.com/office/drawing/2014/main" id="{47805117-CDDD-4DBD-82F1-026C23EFFFCD}"/>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TABLE Deck (</a:t>
            </a:r>
          </a:p>
          <a:p>
            <a:pPr marL="0" indent="0">
              <a:buNone/>
            </a:pPr>
            <a:r>
              <a:rPr lang="en-US" sz="1500" dirty="0" err="1">
                <a:latin typeface="Halis GR Regular" panose="02000505040000020004" pitchFamily="50" charset="0"/>
              </a:rPr>
              <a:t>deckID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deckName</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factionID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playerID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leaderID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cardID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collectionID</a:t>
            </a:r>
            <a:r>
              <a:rPr lang="en-US" sz="1500" dirty="0">
                <a:latin typeface="Halis GR Regular" panose="02000505040000020004" pitchFamily="50" charset="0"/>
              </a:rPr>
              <a:t>	    CHAR(20),</a:t>
            </a:r>
          </a:p>
          <a:p>
            <a:pPr marL="0" indent="0">
              <a:buNone/>
            </a:pPr>
            <a:r>
              <a:rPr lang="en-US" sz="1500" dirty="0">
                <a:latin typeface="Halis GR Regular" panose="02000505040000020004" pitchFamily="50" charset="0"/>
              </a:rPr>
              <a:t>PRIMARY KEY(</a:t>
            </a:r>
            <a:r>
              <a:rPr lang="en-US" sz="1500" dirty="0" err="1">
                <a:latin typeface="Halis GR Regular" panose="02000505040000020004" pitchFamily="50" charset="0"/>
              </a:rPr>
              <a:t>deckID</a:t>
            </a:r>
            <a:r>
              <a:rPr lang="en-US" sz="1500" dirty="0">
                <a:latin typeface="Halis GR Regular" panose="02000505040000020004" pitchFamily="50" charset="0"/>
              </a:rPr>
              <a:t>)</a:t>
            </a:r>
          </a:p>
          <a:p>
            <a:pPr marL="0" indent="0">
              <a:buNone/>
            </a:pP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06D9A053-2BE2-41D5-B0AE-6D2941E77B9D}"/>
              </a:ext>
            </a:extLst>
          </p:cNvPr>
          <p:cNvSpPr>
            <a:spLocks noGrp="1"/>
          </p:cNvSpPr>
          <p:nvPr>
            <p:ph type="sldNum" sz="quarter" idx="12"/>
          </p:nvPr>
        </p:nvSpPr>
        <p:spPr/>
        <p:txBody>
          <a:bodyPr/>
          <a:lstStyle/>
          <a:p>
            <a:fld id="{4EFE972A-EA09-4B6A-87AB-A7F0C0856D0D}" type="slidenum">
              <a:rPr lang="en-US" smtClean="0"/>
              <a:t>12</a:t>
            </a:fld>
            <a:endParaRPr lang="en-US"/>
          </a:p>
        </p:txBody>
      </p:sp>
    </p:spTree>
    <p:extLst>
      <p:ext uri="{BB962C8B-B14F-4D97-AF65-F5344CB8AC3E}">
        <p14:creationId xmlns:p14="http://schemas.microsoft.com/office/powerpoint/2010/main" val="2783771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Content Placeholder 4" descr="A screenshot of a cell phone&#10;&#10;Description generated with very high confidence">
            <a:extLst>
              <a:ext uri="{FF2B5EF4-FFF2-40B4-BE49-F238E27FC236}">
                <a16:creationId xmlns:a16="http://schemas.microsoft.com/office/drawing/2014/main" id="{1F7462BB-805C-4C28-80B4-5F063F9F894B}"/>
              </a:ext>
            </a:extLst>
          </p:cNvPr>
          <p:cNvPicPr>
            <a:picLocks noChangeAspect="1"/>
          </p:cNvPicPr>
          <p:nvPr/>
        </p:nvPicPr>
        <p:blipFill rotWithShape="1">
          <a:blip r:embed="rId3">
            <a:extLst>
              <a:ext uri="{28A0092B-C50C-407E-A947-70E740481C1C}">
                <a14:useLocalDpi xmlns:a14="http://schemas.microsoft.com/office/drawing/2010/main" val="0"/>
              </a:ext>
            </a:extLst>
          </a:blip>
          <a:srcRect l="5346" r="14787"/>
          <a:stretch/>
        </p:blipFill>
        <p:spPr>
          <a:xfrm>
            <a:off x="2595870" y="963873"/>
            <a:ext cx="7000260" cy="493025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E0D26F9D-00B6-4430-AA3F-3C53DE0F6B45}"/>
              </a:ext>
            </a:extLst>
          </p:cNvPr>
          <p:cNvSpPr>
            <a:spLocks noGrp="1"/>
          </p:cNvSpPr>
          <p:nvPr>
            <p:ph type="sldNum" sz="quarter" idx="12"/>
          </p:nvPr>
        </p:nvSpPr>
        <p:spPr>
          <a:xfrm>
            <a:off x="10266060" y="5870575"/>
            <a:ext cx="551167" cy="377825"/>
          </a:xfrm>
        </p:spPr>
        <p:txBody>
          <a:bodyPr>
            <a:normAutofit/>
          </a:bodyPr>
          <a:lstStyle/>
          <a:p>
            <a:pPr>
              <a:spcAft>
                <a:spcPts val="600"/>
              </a:spcAft>
            </a:pPr>
            <a:fld id="{4EFE972A-EA09-4B6A-87AB-A7F0C0856D0D}" type="slidenum">
              <a:rPr lang="en-US" smtClean="0"/>
              <a:pPr>
                <a:spcAft>
                  <a:spcPts val="600"/>
                </a:spcAft>
              </a:pPr>
              <a:t>13</a:t>
            </a:fld>
            <a:endParaRPr lang="en-US"/>
          </a:p>
        </p:txBody>
      </p:sp>
    </p:spTree>
    <p:extLst>
      <p:ext uri="{BB962C8B-B14F-4D97-AF65-F5344CB8AC3E}">
        <p14:creationId xmlns:p14="http://schemas.microsoft.com/office/powerpoint/2010/main" val="904783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CA617-1DF3-469C-BB38-30216034B1B4}"/>
              </a:ext>
            </a:extLst>
          </p:cNvPr>
          <p:cNvSpPr>
            <a:spLocks noGrp="1"/>
          </p:cNvSpPr>
          <p:nvPr>
            <p:ph type="title"/>
          </p:nvPr>
        </p:nvSpPr>
        <p:spPr/>
        <p:txBody>
          <a:bodyPr/>
          <a:lstStyle/>
          <a:p>
            <a:pPr algn="ctr"/>
            <a:r>
              <a:rPr lang="en-US" dirty="0">
                <a:latin typeface="Halis GR Regular" panose="02000505040000020004" pitchFamily="50" charset="0"/>
              </a:rPr>
              <a:t>Faction</a:t>
            </a:r>
          </a:p>
        </p:txBody>
      </p:sp>
      <p:sp>
        <p:nvSpPr>
          <p:cNvPr id="3" name="Content Placeholder 2">
            <a:extLst>
              <a:ext uri="{FF2B5EF4-FFF2-40B4-BE49-F238E27FC236}">
                <a16:creationId xmlns:a16="http://schemas.microsoft.com/office/drawing/2014/main" id="{8E769F31-9386-4BE6-ADEC-FCE75A268AC5}"/>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TABLE Faction (</a:t>
            </a:r>
          </a:p>
          <a:p>
            <a:pPr marL="0" indent="0">
              <a:buNone/>
            </a:pPr>
            <a:r>
              <a:rPr lang="en-US" sz="1500" dirty="0" err="1">
                <a:latin typeface="Halis GR Regular" panose="02000505040000020004" pitchFamily="50" charset="0"/>
              </a:rPr>
              <a:t>factionID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factionName</a:t>
            </a:r>
            <a:r>
              <a:rPr lang="en-US" sz="1500" dirty="0">
                <a:latin typeface="Halis GR Regular" panose="02000505040000020004" pitchFamily="50" charset="0"/>
              </a:rPr>
              <a:t>	       CHAR(20),</a:t>
            </a:r>
          </a:p>
          <a:p>
            <a:pPr marL="0" indent="0">
              <a:buNone/>
            </a:pPr>
            <a:r>
              <a:rPr lang="en-US" sz="1500" dirty="0">
                <a:latin typeface="Halis GR Regular" panose="02000505040000020004" pitchFamily="50" charset="0"/>
              </a:rPr>
              <a:t>PRIMARY KEY(</a:t>
            </a:r>
            <a:r>
              <a:rPr lang="en-US" sz="1500" dirty="0" err="1">
                <a:latin typeface="Halis GR Regular" panose="02000505040000020004" pitchFamily="50" charset="0"/>
              </a:rPr>
              <a:t>factionID</a:t>
            </a:r>
            <a:r>
              <a:rPr lang="en-US" sz="1500" dirty="0">
                <a:latin typeface="Halis GR Regular" panose="02000505040000020004" pitchFamily="50" charset="0"/>
              </a:rPr>
              <a:t>)</a:t>
            </a:r>
          </a:p>
          <a:p>
            <a:pPr marL="0" indent="0">
              <a:buNone/>
            </a:pP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F558878D-C457-44B3-8116-5F2B5CE07FF4}"/>
              </a:ext>
            </a:extLst>
          </p:cNvPr>
          <p:cNvSpPr>
            <a:spLocks noGrp="1"/>
          </p:cNvSpPr>
          <p:nvPr>
            <p:ph type="sldNum" sz="quarter" idx="12"/>
          </p:nvPr>
        </p:nvSpPr>
        <p:spPr/>
        <p:txBody>
          <a:bodyPr/>
          <a:lstStyle/>
          <a:p>
            <a:fld id="{4EFE972A-EA09-4B6A-87AB-A7F0C0856D0D}" type="slidenum">
              <a:rPr lang="en-US" smtClean="0"/>
              <a:t>14</a:t>
            </a:fld>
            <a:endParaRPr lang="en-US"/>
          </a:p>
        </p:txBody>
      </p:sp>
    </p:spTree>
    <p:extLst>
      <p:ext uri="{BB962C8B-B14F-4D97-AF65-F5344CB8AC3E}">
        <p14:creationId xmlns:p14="http://schemas.microsoft.com/office/powerpoint/2010/main" val="3106964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Content Placeholder 4" descr="A screenshot of a cell phone&#10;&#10;Description generated with very high confidence">
            <a:extLst>
              <a:ext uri="{FF2B5EF4-FFF2-40B4-BE49-F238E27FC236}">
                <a16:creationId xmlns:a16="http://schemas.microsoft.com/office/drawing/2014/main" id="{1F0C0ED1-5FBC-45A9-91CD-DA0380AD996F}"/>
              </a:ext>
            </a:extLst>
          </p:cNvPr>
          <p:cNvPicPr>
            <a:picLocks noChangeAspect="1"/>
          </p:cNvPicPr>
          <p:nvPr/>
        </p:nvPicPr>
        <p:blipFill rotWithShape="1">
          <a:blip r:embed="rId3">
            <a:extLst>
              <a:ext uri="{28A0092B-C50C-407E-A947-70E740481C1C}">
                <a14:useLocalDpi xmlns:a14="http://schemas.microsoft.com/office/drawing/2010/main" val="0"/>
              </a:ext>
            </a:extLst>
          </a:blip>
          <a:srcRect l="12440" t="13989" r="15204" b="36282"/>
          <a:stretch/>
        </p:blipFill>
        <p:spPr>
          <a:xfrm>
            <a:off x="3505200" y="2028825"/>
            <a:ext cx="4991100" cy="19335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73666F75-4E64-4ED5-8A88-14B22DB95E3D}"/>
              </a:ext>
            </a:extLst>
          </p:cNvPr>
          <p:cNvSpPr>
            <a:spLocks noGrp="1"/>
          </p:cNvSpPr>
          <p:nvPr>
            <p:ph type="sldNum" sz="quarter" idx="12"/>
          </p:nvPr>
        </p:nvSpPr>
        <p:spPr>
          <a:xfrm>
            <a:off x="10962917" y="6391687"/>
            <a:ext cx="551167" cy="377825"/>
          </a:xfrm>
        </p:spPr>
        <p:txBody>
          <a:bodyPr>
            <a:normAutofit/>
          </a:bodyPr>
          <a:lstStyle/>
          <a:p>
            <a:pPr>
              <a:spcAft>
                <a:spcPts val="600"/>
              </a:spcAft>
            </a:pPr>
            <a:fld id="{4EFE972A-EA09-4B6A-87AB-A7F0C0856D0D}" type="slidenum">
              <a:rPr lang="en-US" smtClean="0"/>
              <a:pPr>
                <a:spcAft>
                  <a:spcPts val="600"/>
                </a:spcAft>
              </a:pPr>
              <a:t>15</a:t>
            </a:fld>
            <a:endParaRPr lang="en-US"/>
          </a:p>
        </p:txBody>
      </p:sp>
    </p:spTree>
    <p:extLst>
      <p:ext uri="{BB962C8B-B14F-4D97-AF65-F5344CB8AC3E}">
        <p14:creationId xmlns:p14="http://schemas.microsoft.com/office/powerpoint/2010/main" val="821586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35F75-EC9C-4349-951A-7D6E6048E4A2}"/>
              </a:ext>
            </a:extLst>
          </p:cNvPr>
          <p:cNvSpPr>
            <a:spLocks noGrp="1"/>
          </p:cNvSpPr>
          <p:nvPr>
            <p:ph type="title"/>
          </p:nvPr>
        </p:nvSpPr>
        <p:spPr/>
        <p:txBody>
          <a:bodyPr/>
          <a:lstStyle/>
          <a:p>
            <a:pPr algn="ctr"/>
            <a:r>
              <a:rPr lang="en-US" dirty="0">
                <a:latin typeface="Halis GR Regular" panose="02000505040000020004" pitchFamily="50" charset="0"/>
              </a:rPr>
              <a:t>Collection</a:t>
            </a:r>
          </a:p>
        </p:txBody>
      </p:sp>
      <p:sp>
        <p:nvSpPr>
          <p:cNvPr id="3" name="Content Placeholder 2">
            <a:extLst>
              <a:ext uri="{FF2B5EF4-FFF2-40B4-BE49-F238E27FC236}">
                <a16:creationId xmlns:a16="http://schemas.microsoft.com/office/drawing/2014/main" id="{D9093042-A7B8-44AA-8851-36BDA1272E42}"/>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TABLE Collection (</a:t>
            </a:r>
          </a:p>
          <a:p>
            <a:pPr marL="0" indent="0">
              <a:buNone/>
            </a:pPr>
            <a:r>
              <a:rPr lang="en-US" sz="1500" dirty="0" err="1">
                <a:latin typeface="Halis GR Regular" panose="02000505040000020004" pitchFamily="50" charset="0"/>
              </a:rPr>
              <a:t>collectionID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playerID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cardID</a:t>
            </a:r>
            <a:r>
              <a:rPr lang="en-US" sz="1500" dirty="0">
                <a:latin typeface="Halis GR Regular" panose="02000505040000020004" pitchFamily="50" charset="0"/>
              </a:rPr>
              <a:t>		            CHAR(20),</a:t>
            </a:r>
          </a:p>
          <a:p>
            <a:pPr marL="0" indent="0">
              <a:buNone/>
            </a:pPr>
            <a:r>
              <a:rPr lang="en-US" sz="1500" dirty="0">
                <a:latin typeface="Halis GR Regular" panose="02000505040000020004" pitchFamily="50" charset="0"/>
              </a:rPr>
              <a:t>PRIMARY KEY(</a:t>
            </a:r>
            <a:r>
              <a:rPr lang="en-US" sz="1500" dirty="0" err="1">
                <a:latin typeface="Halis GR Regular" panose="02000505040000020004" pitchFamily="50" charset="0"/>
              </a:rPr>
              <a:t>collectionID</a:t>
            </a:r>
            <a:r>
              <a:rPr lang="en-US" sz="1500" dirty="0">
                <a:latin typeface="Halis GR Regular" panose="02000505040000020004" pitchFamily="50" charset="0"/>
              </a:rPr>
              <a:t>)</a:t>
            </a:r>
          </a:p>
          <a:p>
            <a:pPr marL="0" indent="0">
              <a:buNone/>
            </a:pP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C0AA138C-1469-492D-93B1-16F4DA2B230B}"/>
              </a:ext>
            </a:extLst>
          </p:cNvPr>
          <p:cNvSpPr>
            <a:spLocks noGrp="1"/>
          </p:cNvSpPr>
          <p:nvPr>
            <p:ph type="sldNum" sz="quarter" idx="12"/>
          </p:nvPr>
        </p:nvSpPr>
        <p:spPr/>
        <p:txBody>
          <a:bodyPr/>
          <a:lstStyle/>
          <a:p>
            <a:fld id="{4EFE972A-EA09-4B6A-87AB-A7F0C0856D0D}" type="slidenum">
              <a:rPr lang="en-US" smtClean="0"/>
              <a:t>16</a:t>
            </a:fld>
            <a:endParaRPr lang="en-US"/>
          </a:p>
        </p:txBody>
      </p:sp>
    </p:spTree>
    <p:extLst>
      <p:ext uri="{BB962C8B-B14F-4D97-AF65-F5344CB8AC3E}">
        <p14:creationId xmlns:p14="http://schemas.microsoft.com/office/powerpoint/2010/main" val="4066123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Content Placeholder 4" descr="A screenshot of a cell phone&#10;&#10;Description generated with very high confidence">
            <a:extLst>
              <a:ext uri="{FF2B5EF4-FFF2-40B4-BE49-F238E27FC236}">
                <a16:creationId xmlns:a16="http://schemas.microsoft.com/office/drawing/2014/main" id="{8126D8AF-875E-4B1D-A4C3-1FECBC1C594E}"/>
              </a:ext>
            </a:extLst>
          </p:cNvPr>
          <p:cNvPicPr>
            <a:picLocks noChangeAspect="1"/>
          </p:cNvPicPr>
          <p:nvPr/>
        </p:nvPicPr>
        <p:blipFill rotWithShape="1">
          <a:blip r:embed="rId3">
            <a:extLst>
              <a:ext uri="{28A0092B-C50C-407E-A947-70E740481C1C}">
                <a14:useLocalDpi xmlns:a14="http://schemas.microsoft.com/office/drawing/2010/main" val="0"/>
              </a:ext>
            </a:extLst>
          </a:blip>
          <a:srcRect l="5346" t="1277" r="55958" b="-1277"/>
          <a:stretch/>
        </p:blipFill>
        <p:spPr>
          <a:xfrm>
            <a:off x="4027759" y="422525"/>
            <a:ext cx="4136481" cy="601295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3B1BA0B5-0B3F-4F28-A8E7-7B736706BF7F}"/>
              </a:ext>
            </a:extLst>
          </p:cNvPr>
          <p:cNvSpPr>
            <a:spLocks noGrp="1"/>
          </p:cNvSpPr>
          <p:nvPr>
            <p:ph type="sldNum" sz="quarter" idx="12"/>
          </p:nvPr>
        </p:nvSpPr>
        <p:spPr>
          <a:xfrm>
            <a:off x="10266060" y="5870575"/>
            <a:ext cx="551167" cy="377825"/>
          </a:xfrm>
        </p:spPr>
        <p:txBody>
          <a:bodyPr>
            <a:normAutofit/>
          </a:bodyPr>
          <a:lstStyle/>
          <a:p>
            <a:pPr>
              <a:spcAft>
                <a:spcPts val="600"/>
              </a:spcAft>
            </a:pPr>
            <a:fld id="{4EFE972A-EA09-4B6A-87AB-A7F0C0856D0D}" type="slidenum">
              <a:rPr lang="en-US" smtClean="0"/>
              <a:pPr>
                <a:spcAft>
                  <a:spcPts val="600"/>
                </a:spcAft>
              </a:pPr>
              <a:t>17</a:t>
            </a:fld>
            <a:endParaRPr lang="en-US"/>
          </a:p>
        </p:txBody>
      </p:sp>
    </p:spTree>
    <p:extLst>
      <p:ext uri="{BB962C8B-B14F-4D97-AF65-F5344CB8AC3E}">
        <p14:creationId xmlns:p14="http://schemas.microsoft.com/office/powerpoint/2010/main" val="1582774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19DFD-7FDC-4DE4-A949-2B9EFB8803A6}"/>
              </a:ext>
            </a:extLst>
          </p:cNvPr>
          <p:cNvSpPr>
            <a:spLocks noGrp="1"/>
          </p:cNvSpPr>
          <p:nvPr>
            <p:ph type="title"/>
          </p:nvPr>
        </p:nvSpPr>
        <p:spPr/>
        <p:txBody>
          <a:bodyPr/>
          <a:lstStyle/>
          <a:p>
            <a:pPr algn="ctr"/>
            <a:r>
              <a:rPr lang="en-US" dirty="0">
                <a:latin typeface="Halis GR Regular" panose="02000505040000020004" pitchFamily="50" charset="0"/>
              </a:rPr>
              <a:t>Player</a:t>
            </a:r>
          </a:p>
        </p:txBody>
      </p:sp>
      <p:sp>
        <p:nvSpPr>
          <p:cNvPr id="3" name="Content Placeholder 2">
            <a:extLst>
              <a:ext uri="{FF2B5EF4-FFF2-40B4-BE49-F238E27FC236}">
                <a16:creationId xmlns:a16="http://schemas.microsoft.com/office/drawing/2014/main" id="{8BF1DA31-2DC4-436A-BC03-0C2B4B0DBA48}"/>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TABLE Player (</a:t>
            </a:r>
          </a:p>
          <a:p>
            <a:pPr marL="0" indent="0">
              <a:buNone/>
            </a:pPr>
            <a:r>
              <a:rPr lang="en-US" sz="1500" dirty="0" err="1">
                <a:latin typeface="Halis GR Regular" panose="02000505040000020004" pitchFamily="50" charset="0"/>
              </a:rPr>
              <a:t>playerID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playerFirstName</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playerLastName</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playerDisplayName</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roundsWonToday</a:t>
            </a:r>
            <a:r>
              <a:rPr lang="en-US" sz="1500" dirty="0">
                <a:latin typeface="Halis GR Regular" panose="02000505040000020004" pitchFamily="50" charset="0"/>
              </a:rPr>
              <a:t>	      INTEGER,</a:t>
            </a:r>
          </a:p>
          <a:p>
            <a:pPr marL="0" indent="0">
              <a:buNone/>
            </a:pPr>
            <a:r>
              <a:rPr lang="en-US" sz="1500" dirty="0" err="1">
                <a:latin typeface="Halis GR Regular" panose="02000505040000020004" pitchFamily="50" charset="0"/>
              </a:rPr>
              <a:t>scrapTotal</a:t>
            </a:r>
            <a:r>
              <a:rPr lang="en-US" sz="1500" dirty="0">
                <a:latin typeface="Halis GR Regular" panose="02000505040000020004" pitchFamily="50" charset="0"/>
              </a:rPr>
              <a:t>		      INTEGER,</a:t>
            </a:r>
          </a:p>
          <a:p>
            <a:pPr marL="0" indent="0">
              <a:buNone/>
            </a:pPr>
            <a:r>
              <a:rPr lang="en-US" sz="1500" dirty="0">
                <a:latin typeface="Halis GR Regular" panose="02000505040000020004" pitchFamily="50" charset="0"/>
              </a:rPr>
              <a:t>PRIMARY KEY(</a:t>
            </a:r>
            <a:r>
              <a:rPr lang="en-US" sz="1500" dirty="0" err="1">
                <a:latin typeface="Halis GR Regular" panose="02000505040000020004" pitchFamily="50" charset="0"/>
              </a:rPr>
              <a:t>playerID</a:t>
            </a:r>
            <a:r>
              <a:rPr lang="en-US" sz="1500" dirty="0">
                <a:latin typeface="Halis GR Regular" panose="02000505040000020004" pitchFamily="50" charset="0"/>
              </a:rPr>
              <a:t>)</a:t>
            </a:r>
          </a:p>
          <a:p>
            <a:pPr marL="0" indent="0">
              <a:buNone/>
            </a:pP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70FB9FB9-7839-4054-B1F7-B4F9FA9E6DCB}"/>
              </a:ext>
            </a:extLst>
          </p:cNvPr>
          <p:cNvSpPr>
            <a:spLocks noGrp="1"/>
          </p:cNvSpPr>
          <p:nvPr>
            <p:ph type="sldNum" sz="quarter" idx="12"/>
          </p:nvPr>
        </p:nvSpPr>
        <p:spPr/>
        <p:txBody>
          <a:bodyPr/>
          <a:lstStyle/>
          <a:p>
            <a:fld id="{4EFE972A-EA09-4B6A-87AB-A7F0C0856D0D}" type="slidenum">
              <a:rPr lang="en-US" smtClean="0"/>
              <a:t>18</a:t>
            </a:fld>
            <a:endParaRPr lang="en-US"/>
          </a:p>
        </p:txBody>
      </p:sp>
    </p:spTree>
    <p:extLst>
      <p:ext uri="{BB962C8B-B14F-4D97-AF65-F5344CB8AC3E}">
        <p14:creationId xmlns:p14="http://schemas.microsoft.com/office/powerpoint/2010/main" val="1571293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Content Placeholder 4" descr="A screenshot of a cell phone&#10;&#10;Description generated with very high confidence">
            <a:extLst>
              <a:ext uri="{FF2B5EF4-FFF2-40B4-BE49-F238E27FC236}">
                <a16:creationId xmlns:a16="http://schemas.microsoft.com/office/drawing/2014/main" id="{3FC0905A-F455-41FA-9EF7-C655EB1433AD}"/>
              </a:ext>
            </a:extLst>
          </p:cNvPr>
          <p:cNvPicPr>
            <a:picLocks noChangeAspect="1"/>
          </p:cNvPicPr>
          <p:nvPr/>
        </p:nvPicPr>
        <p:blipFill rotWithShape="1">
          <a:blip r:embed="rId3">
            <a:extLst>
              <a:ext uri="{28A0092B-C50C-407E-A947-70E740481C1C}">
                <a14:useLocalDpi xmlns:a14="http://schemas.microsoft.com/office/drawing/2010/main" val="0"/>
              </a:ext>
            </a:extLst>
          </a:blip>
          <a:srcRect l="4805" t="7133" r="6558" b="71667"/>
          <a:stretch/>
        </p:blipFill>
        <p:spPr>
          <a:xfrm>
            <a:off x="1355609" y="2800350"/>
            <a:ext cx="9338761" cy="12573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2EA96B9D-F42F-4580-AAFA-A0DE6D851D20}"/>
              </a:ext>
            </a:extLst>
          </p:cNvPr>
          <p:cNvSpPr>
            <a:spLocks noGrp="1"/>
          </p:cNvSpPr>
          <p:nvPr>
            <p:ph type="sldNum" sz="quarter" idx="12"/>
          </p:nvPr>
        </p:nvSpPr>
        <p:spPr>
          <a:xfrm>
            <a:off x="10962917" y="6391687"/>
            <a:ext cx="551167" cy="377825"/>
          </a:xfrm>
        </p:spPr>
        <p:txBody>
          <a:bodyPr>
            <a:normAutofit/>
          </a:bodyPr>
          <a:lstStyle/>
          <a:p>
            <a:pPr>
              <a:spcAft>
                <a:spcPts val="600"/>
              </a:spcAft>
            </a:pPr>
            <a:fld id="{4EFE972A-EA09-4B6A-87AB-A7F0C0856D0D}" type="slidenum">
              <a:rPr lang="en-US" smtClean="0"/>
              <a:pPr>
                <a:spcAft>
                  <a:spcPts val="600"/>
                </a:spcAft>
              </a:pPr>
              <a:t>19</a:t>
            </a:fld>
            <a:endParaRPr lang="en-US"/>
          </a:p>
        </p:txBody>
      </p:sp>
    </p:spTree>
    <p:extLst>
      <p:ext uri="{BB962C8B-B14F-4D97-AF65-F5344CB8AC3E}">
        <p14:creationId xmlns:p14="http://schemas.microsoft.com/office/powerpoint/2010/main" val="3586760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BEA1-77DC-4444-85E1-73865F0BF792}"/>
              </a:ext>
            </a:extLst>
          </p:cNvPr>
          <p:cNvSpPr>
            <a:spLocks noGrp="1"/>
          </p:cNvSpPr>
          <p:nvPr>
            <p:ph type="title"/>
          </p:nvPr>
        </p:nvSpPr>
        <p:spPr>
          <a:xfrm>
            <a:off x="685800" y="646112"/>
            <a:ext cx="10131425" cy="1456267"/>
          </a:xfrm>
        </p:spPr>
        <p:txBody>
          <a:bodyPr/>
          <a:lstStyle/>
          <a:p>
            <a:r>
              <a:rPr lang="en-US" dirty="0">
                <a:latin typeface="Halis GR Regular" panose="02000505040000020004" pitchFamily="50" charset="0"/>
              </a:rPr>
              <a:t>Table of Contents</a:t>
            </a:r>
          </a:p>
        </p:txBody>
      </p:sp>
      <p:sp>
        <p:nvSpPr>
          <p:cNvPr id="3" name="Content Placeholder 2">
            <a:extLst>
              <a:ext uri="{FF2B5EF4-FFF2-40B4-BE49-F238E27FC236}">
                <a16:creationId xmlns:a16="http://schemas.microsoft.com/office/drawing/2014/main" id="{5426E5B1-4C06-46E9-AA1C-5272B24F5B2A}"/>
              </a:ext>
            </a:extLst>
          </p:cNvPr>
          <p:cNvSpPr>
            <a:spLocks noGrp="1"/>
          </p:cNvSpPr>
          <p:nvPr>
            <p:ph idx="1"/>
          </p:nvPr>
        </p:nvSpPr>
        <p:spPr/>
        <p:txBody>
          <a:bodyPr>
            <a:normAutofit fontScale="92500"/>
          </a:bodyPr>
          <a:lstStyle/>
          <a:p>
            <a:pPr marL="0" indent="0">
              <a:buNone/>
            </a:pPr>
            <a:r>
              <a:rPr lang="en-US" sz="1500" dirty="0">
                <a:latin typeface="Halis GR Regular" panose="02000505040000020004" pitchFamily="50" charset="0"/>
              </a:rPr>
              <a:t>Executive Summary                                                                                                                                               3</a:t>
            </a:r>
          </a:p>
          <a:p>
            <a:pPr marL="0" indent="0">
              <a:buNone/>
            </a:pPr>
            <a:r>
              <a:rPr lang="en-US" sz="1500" dirty="0">
                <a:latin typeface="Halis GR Regular" panose="02000505040000020004" pitchFamily="50" charset="0"/>
              </a:rPr>
              <a:t>Entity Relationship Diagram                                                                                                                                  4</a:t>
            </a:r>
          </a:p>
          <a:p>
            <a:pPr marL="0" indent="0">
              <a:buNone/>
            </a:pPr>
            <a:r>
              <a:rPr lang="en-US" sz="1500" dirty="0">
                <a:latin typeface="Halis GR Regular" panose="02000505040000020004" pitchFamily="50" charset="0"/>
              </a:rPr>
              <a:t>Tables                                                                                                                                                                   5</a:t>
            </a:r>
          </a:p>
          <a:p>
            <a:pPr marL="0" indent="0">
              <a:buNone/>
            </a:pPr>
            <a:r>
              <a:rPr lang="en-US" sz="1500" dirty="0">
                <a:latin typeface="Halis GR Regular" panose="02000505040000020004" pitchFamily="50" charset="0"/>
              </a:rPr>
              <a:t>Reports                                                                                                                                                                28</a:t>
            </a:r>
          </a:p>
          <a:p>
            <a:pPr marL="0" indent="0">
              <a:buNone/>
            </a:pPr>
            <a:r>
              <a:rPr lang="en-US" sz="1500" dirty="0">
                <a:latin typeface="Halis GR Regular" panose="02000505040000020004" pitchFamily="50" charset="0"/>
              </a:rPr>
              <a:t>Views                                                                                                                                                                   39</a:t>
            </a:r>
          </a:p>
          <a:p>
            <a:pPr marL="0" indent="0">
              <a:buNone/>
            </a:pPr>
            <a:r>
              <a:rPr lang="en-US" sz="1500" dirty="0">
                <a:latin typeface="Halis GR Regular" panose="02000505040000020004" pitchFamily="50" charset="0"/>
              </a:rPr>
              <a:t>Stored Procedures                                                                                                                                               44</a:t>
            </a:r>
          </a:p>
          <a:p>
            <a:pPr marL="0" indent="0">
              <a:buNone/>
            </a:pPr>
            <a:r>
              <a:rPr lang="en-US" sz="1500" dirty="0">
                <a:latin typeface="Halis GR Regular" panose="02000505040000020004" pitchFamily="50" charset="0"/>
              </a:rPr>
              <a:t>Triggers                                                                                                                                                                46</a:t>
            </a:r>
          </a:p>
          <a:p>
            <a:pPr marL="0" indent="0">
              <a:buNone/>
            </a:pPr>
            <a:r>
              <a:rPr lang="en-US" sz="1500" dirty="0">
                <a:latin typeface="Halis GR Regular" panose="02000505040000020004" pitchFamily="50" charset="0"/>
              </a:rPr>
              <a:t>Security                                                                                                                                                               48</a:t>
            </a:r>
          </a:p>
          <a:p>
            <a:pPr marL="0" indent="0">
              <a:buNone/>
            </a:pPr>
            <a:r>
              <a:rPr lang="en-US" sz="1500" dirty="0">
                <a:latin typeface="Halis GR Regular" panose="02000505040000020004" pitchFamily="50" charset="0"/>
              </a:rPr>
              <a:t>Implementation Notes                                                                                                                                          50</a:t>
            </a:r>
          </a:p>
          <a:p>
            <a:pPr marL="0" indent="0">
              <a:buNone/>
            </a:pPr>
            <a:r>
              <a:rPr lang="en-US" sz="1500" dirty="0">
                <a:latin typeface="Halis GR Regular" panose="02000505040000020004" pitchFamily="50" charset="0"/>
              </a:rPr>
              <a:t>Known Problems / Future Enhancements                                                                                                             55</a:t>
            </a:r>
          </a:p>
          <a:p>
            <a:endParaRPr lang="en-US" sz="1500" dirty="0">
              <a:latin typeface="Halis GR Regular" panose="02000505040000020004" pitchFamily="50" charset="0"/>
            </a:endParaRPr>
          </a:p>
        </p:txBody>
      </p:sp>
      <p:sp>
        <p:nvSpPr>
          <p:cNvPr id="4" name="Slide Number Placeholder 3">
            <a:extLst>
              <a:ext uri="{FF2B5EF4-FFF2-40B4-BE49-F238E27FC236}">
                <a16:creationId xmlns:a16="http://schemas.microsoft.com/office/drawing/2014/main" id="{618E3661-E0D2-4CDC-A7C6-0B7EC5B81FEB}"/>
              </a:ext>
            </a:extLst>
          </p:cNvPr>
          <p:cNvSpPr>
            <a:spLocks noGrp="1"/>
          </p:cNvSpPr>
          <p:nvPr>
            <p:ph type="sldNum" sz="quarter" idx="12"/>
          </p:nvPr>
        </p:nvSpPr>
        <p:spPr/>
        <p:txBody>
          <a:bodyPr/>
          <a:lstStyle/>
          <a:p>
            <a:fld id="{4EFE972A-EA09-4B6A-87AB-A7F0C0856D0D}" type="slidenum">
              <a:rPr lang="en-US" smtClean="0"/>
              <a:t>2</a:t>
            </a:fld>
            <a:endParaRPr lang="en-US"/>
          </a:p>
        </p:txBody>
      </p:sp>
    </p:spTree>
    <p:extLst>
      <p:ext uri="{BB962C8B-B14F-4D97-AF65-F5344CB8AC3E}">
        <p14:creationId xmlns:p14="http://schemas.microsoft.com/office/powerpoint/2010/main" val="3646833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C1CB8-BD91-4DE6-9A13-6875622D6550}"/>
              </a:ext>
            </a:extLst>
          </p:cNvPr>
          <p:cNvSpPr>
            <a:spLocks noGrp="1"/>
          </p:cNvSpPr>
          <p:nvPr>
            <p:ph type="title"/>
          </p:nvPr>
        </p:nvSpPr>
        <p:spPr/>
        <p:txBody>
          <a:bodyPr/>
          <a:lstStyle/>
          <a:p>
            <a:pPr algn="ctr"/>
            <a:r>
              <a:rPr lang="en-US" dirty="0">
                <a:latin typeface="Halis GR Regular" panose="02000505040000020004" pitchFamily="50" charset="0"/>
              </a:rPr>
              <a:t>Leader</a:t>
            </a:r>
          </a:p>
        </p:txBody>
      </p:sp>
      <p:sp>
        <p:nvSpPr>
          <p:cNvPr id="3" name="Content Placeholder 2">
            <a:extLst>
              <a:ext uri="{FF2B5EF4-FFF2-40B4-BE49-F238E27FC236}">
                <a16:creationId xmlns:a16="http://schemas.microsoft.com/office/drawing/2014/main" id="{6806E041-5761-46B5-A5EC-2C7691872FF2}"/>
              </a:ext>
            </a:extLst>
          </p:cNvPr>
          <p:cNvSpPr>
            <a:spLocks noGrp="1"/>
          </p:cNvSpPr>
          <p:nvPr>
            <p:ph idx="1"/>
          </p:nvPr>
        </p:nvSpPr>
        <p:spPr/>
        <p:txBody>
          <a:bodyPr>
            <a:normAutofit fontScale="77500" lnSpcReduction="20000"/>
          </a:bodyPr>
          <a:lstStyle/>
          <a:p>
            <a:pPr marL="0" indent="0">
              <a:buNone/>
            </a:pPr>
            <a:r>
              <a:rPr lang="en-US" sz="1500" dirty="0">
                <a:latin typeface="Halis GR Regular" panose="02000505040000020004" pitchFamily="50" charset="0"/>
              </a:rPr>
              <a:t>CREATE TABLE Leader (</a:t>
            </a:r>
          </a:p>
          <a:p>
            <a:pPr marL="0" indent="0">
              <a:buNone/>
            </a:pPr>
            <a:r>
              <a:rPr lang="en-US" sz="1500" dirty="0" err="1">
                <a:latin typeface="Halis GR Regular" panose="02000505040000020004" pitchFamily="50" charset="0"/>
              </a:rPr>
              <a:t>leaderID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leaderClass</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leaderName</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leaderAbility</a:t>
            </a:r>
            <a:r>
              <a:rPr lang="en-US" sz="1500" dirty="0">
                <a:latin typeface="Halis GR Regular" panose="02000505040000020004" pitchFamily="50" charset="0"/>
              </a:rPr>
              <a:t>		CHAR(200),</a:t>
            </a:r>
          </a:p>
          <a:p>
            <a:pPr marL="0" indent="0">
              <a:buNone/>
            </a:pPr>
            <a:r>
              <a:rPr lang="en-US" sz="1500" dirty="0" err="1">
                <a:latin typeface="Halis GR Regular" panose="02000505040000020004" pitchFamily="50" charset="0"/>
              </a:rPr>
              <a:t>thanksEmote</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wellPlayedEmote</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badMoveEmote</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watchThisEmote</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dammitEmote</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youAreGoingDownEmote</a:t>
            </a:r>
            <a:r>
              <a:rPr lang="en-US" sz="1500" dirty="0">
                <a:latin typeface="Halis GR Regular" panose="02000505040000020004" pitchFamily="50" charset="0"/>
              </a:rPr>
              <a:t>	CHAR(20),</a:t>
            </a:r>
          </a:p>
          <a:p>
            <a:pPr marL="0" indent="0">
              <a:buNone/>
            </a:pPr>
            <a:r>
              <a:rPr lang="en-US" sz="1500" dirty="0">
                <a:latin typeface="Halis GR Regular" panose="02000505040000020004" pitchFamily="50" charset="0"/>
              </a:rPr>
              <a:t>PRIMARY KEY(</a:t>
            </a:r>
            <a:r>
              <a:rPr lang="en-US" sz="1500" dirty="0" err="1">
                <a:latin typeface="Halis GR Regular" panose="02000505040000020004" pitchFamily="50" charset="0"/>
              </a:rPr>
              <a:t>leaderID</a:t>
            </a:r>
            <a:r>
              <a:rPr lang="en-US" sz="1500" dirty="0">
                <a:latin typeface="Halis GR Regular" panose="02000505040000020004" pitchFamily="50" charset="0"/>
              </a:rPr>
              <a:t>)</a:t>
            </a:r>
          </a:p>
          <a:p>
            <a:pPr marL="0" indent="0">
              <a:buNone/>
            </a:pP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3229DF8F-6255-4B5F-B5F4-6F98865EBE71}"/>
              </a:ext>
            </a:extLst>
          </p:cNvPr>
          <p:cNvSpPr>
            <a:spLocks noGrp="1"/>
          </p:cNvSpPr>
          <p:nvPr>
            <p:ph type="sldNum" sz="quarter" idx="12"/>
          </p:nvPr>
        </p:nvSpPr>
        <p:spPr/>
        <p:txBody>
          <a:bodyPr/>
          <a:lstStyle/>
          <a:p>
            <a:fld id="{4EFE972A-EA09-4B6A-87AB-A7F0C0856D0D}" type="slidenum">
              <a:rPr lang="en-US" smtClean="0"/>
              <a:t>20</a:t>
            </a:fld>
            <a:endParaRPr lang="en-US"/>
          </a:p>
        </p:txBody>
      </p:sp>
    </p:spTree>
    <p:extLst>
      <p:ext uri="{BB962C8B-B14F-4D97-AF65-F5344CB8AC3E}">
        <p14:creationId xmlns:p14="http://schemas.microsoft.com/office/powerpoint/2010/main" val="3724824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Content Placeholder 4" descr="A screenshot of a social media post&#10;&#10;Description generated with very high confidence">
            <a:extLst>
              <a:ext uri="{FF2B5EF4-FFF2-40B4-BE49-F238E27FC236}">
                <a16:creationId xmlns:a16="http://schemas.microsoft.com/office/drawing/2014/main" id="{7C9E1D41-4E3C-45E7-955E-49467420F57F}"/>
              </a:ext>
            </a:extLst>
          </p:cNvPr>
          <p:cNvPicPr>
            <a:picLocks noChangeAspect="1"/>
          </p:cNvPicPr>
          <p:nvPr/>
        </p:nvPicPr>
        <p:blipFill rotWithShape="1">
          <a:blip r:embed="rId3">
            <a:extLst>
              <a:ext uri="{28A0092B-C50C-407E-A947-70E740481C1C}">
                <a14:useLocalDpi xmlns:a14="http://schemas.microsoft.com/office/drawing/2010/main" val="0"/>
              </a:ext>
            </a:extLst>
          </a:blip>
          <a:srcRect t="7801" b="78723"/>
          <a:stretch/>
        </p:blipFill>
        <p:spPr>
          <a:xfrm>
            <a:off x="253015" y="2986087"/>
            <a:ext cx="11685970" cy="8858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267F98CF-67BB-4A3D-B8C4-24C94C2D932E}"/>
              </a:ext>
            </a:extLst>
          </p:cNvPr>
          <p:cNvSpPr>
            <a:spLocks noGrp="1"/>
          </p:cNvSpPr>
          <p:nvPr>
            <p:ph type="sldNum" sz="quarter" idx="12"/>
          </p:nvPr>
        </p:nvSpPr>
        <p:spPr>
          <a:xfrm>
            <a:off x="10962917" y="6391687"/>
            <a:ext cx="551167" cy="377825"/>
          </a:xfrm>
        </p:spPr>
        <p:txBody>
          <a:bodyPr>
            <a:normAutofit/>
          </a:bodyPr>
          <a:lstStyle/>
          <a:p>
            <a:pPr>
              <a:spcAft>
                <a:spcPts val="600"/>
              </a:spcAft>
            </a:pPr>
            <a:fld id="{4EFE972A-EA09-4B6A-87AB-A7F0C0856D0D}" type="slidenum">
              <a:rPr lang="en-US" smtClean="0"/>
              <a:pPr>
                <a:spcAft>
                  <a:spcPts val="600"/>
                </a:spcAft>
              </a:pPr>
              <a:t>21</a:t>
            </a:fld>
            <a:endParaRPr lang="en-US"/>
          </a:p>
        </p:txBody>
      </p:sp>
    </p:spTree>
    <p:extLst>
      <p:ext uri="{BB962C8B-B14F-4D97-AF65-F5344CB8AC3E}">
        <p14:creationId xmlns:p14="http://schemas.microsoft.com/office/powerpoint/2010/main" val="195411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E863-704D-4DD6-8AA5-A6E4FC34E9E0}"/>
              </a:ext>
            </a:extLst>
          </p:cNvPr>
          <p:cNvSpPr>
            <a:spLocks noGrp="1"/>
          </p:cNvSpPr>
          <p:nvPr>
            <p:ph type="title"/>
          </p:nvPr>
        </p:nvSpPr>
        <p:spPr/>
        <p:txBody>
          <a:bodyPr/>
          <a:lstStyle/>
          <a:p>
            <a:pPr algn="ctr"/>
            <a:r>
              <a:rPr lang="en-US" dirty="0">
                <a:latin typeface="Halis GR Regular" panose="02000505040000020004" pitchFamily="50" charset="0"/>
              </a:rPr>
              <a:t>Credit Card</a:t>
            </a:r>
          </a:p>
        </p:txBody>
      </p:sp>
      <p:sp>
        <p:nvSpPr>
          <p:cNvPr id="3" name="Content Placeholder 2">
            <a:extLst>
              <a:ext uri="{FF2B5EF4-FFF2-40B4-BE49-F238E27FC236}">
                <a16:creationId xmlns:a16="http://schemas.microsoft.com/office/drawing/2014/main" id="{598E13E4-0B13-4229-B2DF-1D77E4F85E02}"/>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TABLE </a:t>
            </a:r>
            <a:r>
              <a:rPr lang="en-US" sz="1500" dirty="0" err="1">
                <a:latin typeface="Halis GR Regular" panose="02000505040000020004" pitchFamily="50" charset="0"/>
              </a:rPr>
              <a:t>CreditCard</a:t>
            </a:r>
            <a:r>
              <a:rPr lang="en-US" sz="1500" dirty="0">
                <a:latin typeface="Halis GR Regular" panose="02000505040000020004" pitchFamily="50" charset="0"/>
              </a:rPr>
              <a:t> (</a:t>
            </a:r>
          </a:p>
          <a:p>
            <a:pPr marL="0" indent="0">
              <a:buNone/>
            </a:pPr>
            <a:r>
              <a:rPr lang="en-US" sz="1500" dirty="0" err="1">
                <a:latin typeface="Halis GR Regular" panose="02000505040000020004" pitchFamily="50" charset="0"/>
              </a:rPr>
              <a:t>creditCardID</a:t>
            </a:r>
            <a:r>
              <a:rPr lang="en-US" sz="1500" dirty="0">
                <a:latin typeface="Halis GR Regular" panose="02000505040000020004" pitchFamily="50" charset="0"/>
              </a:rPr>
              <a:t>	             CHAR(10),</a:t>
            </a:r>
          </a:p>
          <a:p>
            <a:pPr marL="0" indent="0">
              <a:buNone/>
            </a:pPr>
            <a:r>
              <a:rPr lang="en-US" sz="1500" dirty="0" err="1">
                <a:latin typeface="Halis GR Regular" panose="02000505040000020004" pitchFamily="50" charset="0"/>
              </a:rPr>
              <a:t>playerID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creditCardNumber</a:t>
            </a:r>
            <a:r>
              <a:rPr lang="en-US" sz="1500" dirty="0">
                <a:latin typeface="Halis GR Regular" panose="02000505040000020004" pitchFamily="50" charset="0"/>
              </a:rPr>
              <a:t>	             CHAR(16),</a:t>
            </a:r>
          </a:p>
          <a:p>
            <a:pPr marL="0" indent="0">
              <a:buNone/>
            </a:pPr>
            <a:r>
              <a:rPr lang="en-US" sz="1500" dirty="0">
                <a:latin typeface="Halis GR Regular" panose="02000505040000020004" pitchFamily="50" charset="0"/>
              </a:rPr>
              <a:t>CSV		             CHAR(3),</a:t>
            </a:r>
          </a:p>
          <a:p>
            <a:pPr marL="0" indent="0">
              <a:buNone/>
            </a:pPr>
            <a:r>
              <a:rPr lang="en-US" sz="1500" dirty="0" err="1">
                <a:latin typeface="Halis GR Regular" panose="02000505040000020004" pitchFamily="50" charset="0"/>
              </a:rPr>
              <a:t>expDate</a:t>
            </a:r>
            <a:r>
              <a:rPr lang="en-US" sz="1500" dirty="0">
                <a:latin typeface="Halis GR Regular" panose="02000505040000020004" pitchFamily="50" charset="0"/>
              </a:rPr>
              <a:t>		             DATE,</a:t>
            </a:r>
          </a:p>
          <a:p>
            <a:pPr marL="0" indent="0">
              <a:buNone/>
            </a:pPr>
            <a:r>
              <a:rPr lang="en-US" sz="1500" dirty="0">
                <a:latin typeface="Halis GR Regular" panose="02000505040000020004" pitchFamily="50" charset="0"/>
              </a:rPr>
              <a:t>PRIMARY KEY(</a:t>
            </a:r>
            <a:r>
              <a:rPr lang="en-US" sz="1500" dirty="0" err="1">
                <a:latin typeface="Halis GR Regular" panose="02000505040000020004" pitchFamily="50" charset="0"/>
              </a:rPr>
              <a:t>creditCardID</a:t>
            </a:r>
            <a:r>
              <a:rPr lang="en-US" sz="1500" dirty="0">
                <a:latin typeface="Halis GR Regular" panose="02000505040000020004" pitchFamily="50" charset="0"/>
              </a:rPr>
              <a:t>)</a:t>
            </a:r>
          </a:p>
          <a:p>
            <a:pPr marL="0" indent="0">
              <a:buNone/>
            </a:pP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A2A290F7-193C-4845-A0F4-38AFA00F16BE}"/>
              </a:ext>
            </a:extLst>
          </p:cNvPr>
          <p:cNvSpPr>
            <a:spLocks noGrp="1"/>
          </p:cNvSpPr>
          <p:nvPr>
            <p:ph type="sldNum" sz="quarter" idx="12"/>
          </p:nvPr>
        </p:nvSpPr>
        <p:spPr/>
        <p:txBody>
          <a:bodyPr/>
          <a:lstStyle/>
          <a:p>
            <a:fld id="{4EFE972A-EA09-4B6A-87AB-A7F0C0856D0D}" type="slidenum">
              <a:rPr lang="en-US" smtClean="0"/>
              <a:t>22</a:t>
            </a:fld>
            <a:endParaRPr lang="en-US"/>
          </a:p>
        </p:txBody>
      </p:sp>
    </p:spTree>
    <p:extLst>
      <p:ext uri="{BB962C8B-B14F-4D97-AF65-F5344CB8AC3E}">
        <p14:creationId xmlns:p14="http://schemas.microsoft.com/office/powerpoint/2010/main" val="2364173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4101-3AA6-497A-B595-1E08D09F8CBD}"/>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C26DFEDA-0D6F-41A6-8460-348FAE5EA5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892" y="2542369"/>
            <a:ext cx="11146215" cy="1773262"/>
          </a:xfrm>
        </p:spPr>
      </p:pic>
      <p:sp>
        <p:nvSpPr>
          <p:cNvPr id="6" name="Slide Number Placeholder 5">
            <a:extLst>
              <a:ext uri="{FF2B5EF4-FFF2-40B4-BE49-F238E27FC236}">
                <a16:creationId xmlns:a16="http://schemas.microsoft.com/office/drawing/2014/main" id="{47F431E1-0801-40FE-A4EB-93FEA111B691}"/>
              </a:ext>
            </a:extLst>
          </p:cNvPr>
          <p:cNvSpPr>
            <a:spLocks noGrp="1"/>
          </p:cNvSpPr>
          <p:nvPr>
            <p:ph type="sldNum" sz="quarter" idx="12"/>
          </p:nvPr>
        </p:nvSpPr>
        <p:spPr/>
        <p:txBody>
          <a:bodyPr/>
          <a:lstStyle/>
          <a:p>
            <a:fld id="{4EFE972A-EA09-4B6A-87AB-A7F0C0856D0D}" type="slidenum">
              <a:rPr lang="en-US" smtClean="0"/>
              <a:t>23</a:t>
            </a:fld>
            <a:endParaRPr lang="en-US"/>
          </a:p>
        </p:txBody>
      </p:sp>
    </p:spTree>
    <p:extLst>
      <p:ext uri="{BB962C8B-B14F-4D97-AF65-F5344CB8AC3E}">
        <p14:creationId xmlns:p14="http://schemas.microsoft.com/office/powerpoint/2010/main" val="4226752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5B7F0-204B-4B89-B265-518F93FBF992}"/>
              </a:ext>
            </a:extLst>
          </p:cNvPr>
          <p:cNvSpPr>
            <a:spLocks noGrp="1"/>
          </p:cNvSpPr>
          <p:nvPr>
            <p:ph type="title"/>
          </p:nvPr>
        </p:nvSpPr>
        <p:spPr/>
        <p:txBody>
          <a:bodyPr/>
          <a:lstStyle/>
          <a:p>
            <a:pPr algn="ctr"/>
            <a:r>
              <a:rPr lang="en-US" dirty="0">
                <a:latin typeface="Halis GR Regular" panose="02000505040000020004" pitchFamily="50" charset="0"/>
              </a:rPr>
              <a:t>Player Quests</a:t>
            </a:r>
          </a:p>
        </p:txBody>
      </p:sp>
      <p:sp>
        <p:nvSpPr>
          <p:cNvPr id="3" name="Content Placeholder 2">
            <a:extLst>
              <a:ext uri="{FF2B5EF4-FFF2-40B4-BE49-F238E27FC236}">
                <a16:creationId xmlns:a16="http://schemas.microsoft.com/office/drawing/2014/main" id="{9A78BEC6-746C-4115-8768-50E2585194C2}"/>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TABLE </a:t>
            </a:r>
            <a:r>
              <a:rPr lang="en-US" sz="1500" dirty="0" err="1">
                <a:latin typeface="Halis GR Regular" panose="02000505040000020004" pitchFamily="50" charset="0"/>
              </a:rPr>
              <a:t>PlayerQuests</a:t>
            </a:r>
            <a:r>
              <a:rPr lang="en-US" sz="1500" dirty="0">
                <a:latin typeface="Halis GR Regular" panose="02000505040000020004" pitchFamily="50" charset="0"/>
              </a:rPr>
              <a:t> (</a:t>
            </a:r>
          </a:p>
          <a:p>
            <a:pPr marL="0" indent="0">
              <a:buNone/>
            </a:pPr>
            <a:r>
              <a:rPr lang="en-US" sz="1500" dirty="0" err="1">
                <a:latin typeface="Halis GR Regular" panose="02000505040000020004" pitchFamily="50" charset="0"/>
              </a:rPr>
              <a:t>playerQuestsID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playerID</a:t>
            </a:r>
            <a:r>
              <a:rPr lang="en-US" sz="1500" dirty="0">
                <a:latin typeface="Halis GR Regular" panose="02000505040000020004" pitchFamily="50" charset="0"/>
              </a:rPr>
              <a:t>		                CHAR(20),</a:t>
            </a:r>
          </a:p>
          <a:p>
            <a:pPr marL="0" indent="0">
              <a:buNone/>
            </a:pPr>
            <a:r>
              <a:rPr lang="en-US" sz="1500" dirty="0" err="1">
                <a:latin typeface="Halis GR Regular" panose="02000505040000020004" pitchFamily="50" charset="0"/>
              </a:rPr>
              <a:t>questID</a:t>
            </a:r>
            <a:r>
              <a:rPr lang="en-US" sz="1500" dirty="0">
                <a:latin typeface="Halis GR Regular" panose="02000505040000020004" pitchFamily="50" charset="0"/>
              </a:rPr>
              <a:t>			CHAR(20),</a:t>
            </a:r>
          </a:p>
          <a:p>
            <a:pPr marL="0" indent="0">
              <a:buNone/>
            </a:pPr>
            <a:r>
              <a:rPr lang="en-US" sz="1500" dirty="0">
                <a:latin typeface="Halis GR Regular" panose="02000505040000020004" pitchFamily="50" charset="0"/>
              </a:rPr>
              <a:t>PRIMARY KEY(</a:t>
            </a:r>
            <a:r>
              <a:rPr lang="en-US" sz="1500" dirty="0" err="1">
                <a:latin typeface="Halis GR Regular" panose="02000505040000020004" pitchFamily="50" charset="0"/>
              </a:rPr>
              <a:t>playerQuestsID</a:t>
            </a:r>
            <a:r>
              <a:rPr lang="en-US" sz="1500" dirty="0">
                <a:latin typeface="Halis GR Regular" panose="02000505040000020004" pitchFamily="50" charset="0"/>
              </a:rPr>
              <a:t>)</a:t>
            </a:r>
          </a:p>
          <a:p>
            <a:pPr marL="0" indent="0">
              <a:buNone/>
            </a:pP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31BBD742-916C-4FA6-A79B-C034FB1F0938}"/>
              </a:ext>
            </a:extLst>
          </p:cNvPr>
          <p:cNvSpPr>
            <a:spLocks noGrp="1"/>
          </p:cNvSpPr>
          <p:nvPr>
            <p:ph type="sldNum" sz="quarter" idx="12"/>
          </p:nvPr>
        </p:nvSpPr>
        <p:spPr/>
        <p:txBody>
          <a:bodyPr/>
          <a:lstStyle/>
          <a:p>
            <a:fld id="{4EFE972A-EA09-4B6A-87AB-A7F0C0856D0D}" type="slidenum">
              <a:rPr lang="en-US" smtClean="0"/>
              <a:t>24</a:t>
            </a:fld>
            <a:endParaRPr lang="en-US"/>
          </a:p>
        </p:txBody>
      </p:sp>
    </p:spTree>
    <p:extLst>
      <p:ext uri="{BB962C8B-B14F-4D97-AF65-F5344CB8AC3E}">
        <p14:creationId xmlns:p14="http://schemas.microsoft.com/office/powerpoint/2010/main" val="1699152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597D5-AB08-443E-B046-4D56FA1B3301}"/>
              </a:ext>
            </a:extLst>
          </p:cNvPr>
          <p:cNvSpPr>
            <a:spLocks noGrp="1"/>
          </p:cNvSpPr>
          <p:nvPr>
            <p:ph type="title"/>
          </p:nvPr>
        </p:nvSpPr>
        <p:spPr/>
        <p:txBody>
          <a:bodyPr/>
          <a:lstStyle/>
          <a:p>
            <a:endParaRPr lang="en-US"/>
          </a:p>
        </p:txBody>
      </p:sp>
      <p:pic>
        <p:nvPicPr>
          <p:cNvPr id="5" name="Content Placeholder 4" descr="A screenshot of a social media post&#10;&#10;Description generated with very high confidence">
            <a:extLst>
              <a:ext uri="{FF2B5EF4-FFF2-40B4-BE49-F238E27FC236}">
                <a16:creationId xmlns:a16="http://schemas.microsoft.com/office/drawing/2014/main" id="{0133E485-2E12-4AF8-B0AC-3F9517926A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5256" y="1544716"/>
            <a:ext cx="7501488" cy="3164344"/>
          </a:xfrm>
        </p:spPr>
      </p:pic>
      <p:sp>
        <p:nvSpPr>
          <p:cNvPr id="6" name="Slide Number Placeholder 5">
            <a:extLst>
              <a:ext uri="{FF2B5EF4-FFF2-40B4-BE49-F238E27FC236}">
                <a16:creationId xmlns:a16="http://schemas.microsoft.com/office/drawing/2014/main" id="{DCD47846-6934-4B22-851F-72695B57462F}"/>
              </a:ext>
            </a:extLst>
          </p:cNvPr>
          <p:cNvSpPr>
            <a:spLocks noGrp="1"/>
          </p:cNvSpPr>
          <p:nvPr>
            <p:ph type="sldNum" sz="quarter" idx="12"/>
          </p:nvPr>
        </p:nvSpPr>
        <p:spPr/>
        <p:txBody>
          <a:bodyPr/>
          <a:lstStyle/>
          <a:p>
            <a:fld id="{4EFE972A-EA09-4B6A-87AB-A7F0C0856D0D}" type="slidenum">
              <a:rPr lang="en-US" smtClean="0"/>
              <a:t>25</a:t>
            </a:fld>
            <a:endParaRPr lang="en-US"/>
          </a:p>
        </p:txBody>
      </p:sp>
    </p:spTree>
    <p:extLst>
      <p:ext uri="{BB962C8B-B14F-4D97-AF65-F5344CB8AC3E}">
        <p14:creationId xmlns:p14="http://schemas.microsoft.com/office/powerpoint/2010/main" val="380085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EBB9-55ED-4561-8F56-4EBDE90691CE}"/>
              </a:ext>
            </a:extLst>
          </p:cNvPr>
          <p:cNvSpPr>
            <a:spLocks noGrp="1"/>
          </p:cNvSpPr>
          <p:nvPr>
            <p:ph type="title"/>
          </p:nvPr>
        </p:nvSpPr>
        <p:spPr/>
        <p:txBody>
          <a:bodyPr/>
          <a:lstStyle/>
          <a:p>
            <a:pPr algn="ctr"/>
            <a:r>
              <a:rPr lang="en-US" dirty="0">
                <a:latin typeface="Halis GR Regular" panose="02000505040000020004" pitchFamily="50" charset="0"/>
              </a:rPr>
              <a:t>Quest</a:t>
            </a:r>
          </a:p>
        </p:txBody>
      </p:sp>
      <p:sp>
        <p:nvSpPr>
          <p:cNvPr id="3" name="Content Placeholder 2">
            <a:extLst>
              <a:ext uri="{FF2B5EF4-FFF2-40B4-BE49-F238E27FC236}">
                <a16:creationId xmlns:a16="http://schemas.microsoft.com/office/drawing/2014/main" id="{D0A2CE13-99DA-45E0-AA55-2ED42F4D3C4D}"/>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TABLE Quest (</a:t>
            </a:r>
          </a:p>
          <a:p>
            <a:pPr marL="0" indent="0">
              <a:buNone/>
            </a:pPr>
            <a:r>
              <a:rPr lang="en-US" sz="1500" dirty="0" err="1">
                <a:latin typeface="Halis GR Regular" panose="02000505040000020004" pitchFamily="50" charset="0"/>
              </a:rPr>
              <a:t>questID</a:t>
            </a:r>
            <a:r>
              <a:rPr lang="en-US" sz="1500" dirty="0">
                <a:latin typeface="Halis GR Regular" panose="02000505040000020004" pitchFamily="50" charset="0"/>
              </a:rPr>
              <a:t>		     CHAR(20),</a:t>
            </a:r>
          </a:p>
          <a:p>
            <a:pPr marL="0" indent="0">
              <a:buNone/>
            </a:pPr>
            <a:r>
              <a:rPr lang="en-US" sz="1500" dirty="0">
                <a:latin typeface="Halis GR Regular" panose="02000505040000020004" pitchFamily="50" charset="0"/>
              </a:rPr>
              <a:t>text		     CHAR(20),</a:t>
            </a:r>
          </a:p>
          <a:p>
            <a:pPr marL="0" indent="0">
              <a:buNone/>
            </a:pPr>
            <a:r>
              <a:rPr lang="en-US" sz="1500" dirty="0">
                <a:latin typeface="Halis GR Regular" panose="02000505040000020004" pitchFamily="50" charset="0"/>
              </a:rPr>
              <a:t>reward		     CHAR(20),</a:t>
            </a:r>
          </a:p>
          <a:p>
            <a:pPr marL="0" indent="0">
              <a:buNone/>
            </a:pPr>
            <a:r>
              <a:rPr lang="en-US" sz="1500" dirty="0">
                <a:latin typeface="Halis GR Regular" panose="02000505040000020004" pitchFamily="50" charset="0"/>
              </a:rPr>
              <a:t>PRIMARY KEY(</a:t>
            </a:r>
            <a:r>
              <a:rPr lang="en-US" sz="1500" dirty="0" err="1">
                <a:latin typeface="Halis GR Regular" panose="02000505040000020004" pitchFamily="50" charset="0"/>
              </a:rPr>
              <a:t>questID</a:t>
            </a:r>
            <a:r>
              <a:rPr lang="en-US" sz="1500" dirty="0">
                <a:latin typeface="Halis GR Regular" panose="02000505040000020004" pitchFamily="50" charset="0"/>
              </a:rPr>
              <a:t>)</a:t>
            </a:r>
          </a:p>
          <a:p>
            <a:pPr marL="0" indent="0">
              <a:buNone/>
            </a:pP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062E4048-7B0B-4FE0-97CE-9FBDCA2C9CD7}"/>
              </a:ext>
            </a:extLst>
          </p:cNvPr>
          <p:cNvSpPr>
            <a:spLocks noGrp="1"/>
          </p:cNvSpPr>
          <p:nvPr>
            <p:ph type="sldNum" sz="quarter" idx="12"/>
          </p:nvPr>
        </p:nvSpPr>
        <p:spPr/>
        <p:txBody>
          <a:bodyPr/>
          <a:lstStyle/>
          <a:p>
            <a:fld id="{4EFE972A-EA09-4B6A-87AB-A7F0C0856D0D}" type="slidenum">
              <a:rPr lang="en-US" smtClean="0"/>
              <a:t>26</a:t>
            </a:fld>
            <a:endParaRPr lang="en-US"/>
          </a:p>
        </p:txBody>
      </p:sp>
    </p:spTree>
    <p:extLst>
      <p:ext uri="{BB962C8B-B14F-4D97-AF65-F5344CB8AC3E}">
        <p14:creationId xmlns:p14="http://schemas.microsoft.com/office/powerpoint/2010/main" val="1125067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B1A98-46B5-4D05-82AC-CBE0CE072AFB}"/>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6E0484B8-D748-47B1-B0DF-B5020D70AC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9754" y="2254928"/>
            <a:ext cx="7972492" cy="2099265"/>
          </a:xfrm>
        </p:spPr>
      </p:pic>
      <p:sp>
        <p:nvSpPr>
          <p:cNvPr id="6" name="Slide Number Placeholder 5">
            <a:extLst>
              <a:ext uri="{FF2B5EF4-FFF2-40B4-BE49-F238E27FC236}">
                <a16:creationId xmlns:a16="http://schemas.microsoft.com/office/drawing/2014/main" id="{C49F2DB3-F100-496B-B07C-F07A0E3265C3}"/>
              </a:ext>
            </a:extLst>
          </p:cNvPr>
          <p:cNvSpPr>
            <a:spLocks noGrp="1"/>
          </p:cNvSpPr>
          <p:nvPr>
            <p:ph type="sldNum" sz="quarter" idx="12"/>
          </p:nvPr>
        </p:nvSpPr>
        <p:spPr/>
        <p:txBody>
          <a:bodyPr/>
          <a:lstStyle/>
          <a:p>
            <a:fld id="{4EFE972A-EA09-4B6A-87AB-A7F0C0856D0D}" type="slidenum">
              <a:rPr lang="en-US" smtClean="0"/>
              <a:t>27</a:t>
            </a:fld>
            <a:endParaRPr lang="en-US"/>
          </a:p>
        </p:txBody>
      </p:sp>
    </p:spTree>
    <p:extLst>
      <p:ext uri="{BB962C8B-B14F-4D97-AF65-F5344CB8AC3E}">
        <p14:creationId xmlns:p14="http://schemas.microsoft.com/office/powerpoint/2010/main" val="2528768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F4D3E-21B7-422E-887F-79075B25CD2A}"/>
              </a:ext>
            </a:extLst>
          </p:cNvPr>
          <p:cNvSpPr>
            <a:spLocks noGrp="1"/>
          </p:cNvSpPr>
          <p:nvPr>
            <p:ph type="title"/>
          </p:nvPr>
        </p:nvSpPr>
        <p:spPr>
          <a:xfrm>
            <a:off x="838200" y="2103437"/>
            <a:ext cx="10515600" cy="1325563"/>
          </a:xfrm>
        </p:spPr>
        <p:txBody>
          <a:bodyPr>
            <a:noAutofit/>
          </a:bodyPr>
          <a:lstStyle/>
          <a:p>
            <a:pPr algn="ctr"/>
            <a:r>
              <a:rPr lang="en-US" sz="9600" dirty="0">
                <a:latin typeface="Halis GR Regular" panose="02000505040000020004" pitchFamily="50" charset="0"/>
              </a:rPr>
              <a:t>Reports</a:t>
            </a:r>
          </a:p>
        </p:txBody>
      </p:sp>
      <p:sp>
        <p:nvSpPr>
          <p:cNvPr id="4" name="Slide Number Placeholder 3">
            <a:extLst>
              <a:ext uri="{FF2B5EF4-FFF2-40B4-BE49-F238E27FC236}">
                <a16:creationId xmlns:a16="http://schemas.microsoft.com/office/drawing/2014/main" id="{C295FA4A-0BA0-447F-8961-BAC667DAAF42}"/>
              </a:ext>
            </a:extLst>
          </p:cNvPr>
          <p:cNvSpPr>
            <a:spLocks noGrp="1"/>
          </p:cNvSpPr>
          <p:nvPr>
            <p:ph type="sldNum" sz="quarter" idx="12"/>
          </p:nvPr>
        </p:nvSpPr>
        <p:spPr/>
        <p:txBody>
          <a:bodyPr/>
          <a:lstStyle/>
          <a:p>
            <a:fld id="{4EFE972A-EA09-4B6A-87AB-A7F0C0856D0D}" type="slidenum">
              <a:rPr lang="en-US" smtClean="0"/>
              <a:t>28</a:t>
            </a:fld>
            <a:endParaRPr lang="en-US"/>
          </a:p>
        </p:txBody>
      </p:sp>
    </p:spTree>
    <p:extLst>
      <p:ext uri="{BB962C8B-B14F-4D97-AF65-F5344CB8AC3E}">
        <p14:creationId xmlns:p14="http://schemas.microsoft.com/office/powerpoint/2010/main" val="1463837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E04E-BEA2-4B7D-B0C0-90E2673B8CB1}"/>
              </a:ext>
            </a:extLst>
          </p:cNvPr>
          <p:cNvSpPr>
            <a:spLocks noGrp="1"/>
          </p:cNvSpPr>
          <p:nvPr>
            <p:ph type="title"/>
          </p:nvPr>
        </p:nvSpPr>
        <p:spPr/>
        <p:txBody>
          <a:bodyPr>
            <a:normAutofit/>
          </a:bodyPr>
          <a:lstStyle/>
          <a:p>
            <a:r>
              <a:rPr lang="en-US" sz="2000" dirty="0">
                <a:latin typeface="Halis GR Regular" panose="02000505040000020004" pitchFamily="50" charset="0"/>
              </a:rPr>
              <a:t>This will show all the factions that the minions belong to and it displays their health.</a:t>
            </a:r>
          </a:p>
        </p:txBody>
      </p:sp>
      <p:sp>
        <p:nvSpPr>
          <p:cNvPr id="3" name="Content Placeholder 2">
            <a:extLst>
              <a:ext uri="{FF2B5EF4-FFF2-40B4-BE49-F238E27FC236}">
                <a16:creationId xmlns:a16="http://schemas.microsoft.com/office/drawing/2014/main" id="{65322C11-E9D9-4E37-92E8-3381C231CF15}"/>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SELECT        </a:t>
            </a:r>
            <a:r>
              <a:rPr lang="en-US" sz="1500" dirty="0" err="1">
                <a:latin typeface="Halis GR Regular" panose="02000505040000020004" pitchFamily="50" charset="0"/>
              </a:rPr>
              <a:t>Card.cardName</a:t>
            </a:r>
            <a:r>
              <a:rPr lang="en-US" sz="1500" dirty="0">
                <a:latin typeface="Halis GR Regular" panose="02000505040000020004" pitchFamily="50" charset="0"/>
              </a:rPr>
              <a:t>, </a:t>
            </a:r>
            <a:r>
              <a:rPr lang="en-US" sz="1500" dirty="0" err="1">
                <a:latin typeface="Halis GR Regular" panose="02000505040000020004" pitchFamily="50" charset="0"/>
              </a:rPr>
              <a:t>Faction.factionName</a:t>
            </a:r>
            <a:r>
              <a:rPr lang="en-US" sz="1500" dirty="0">
                <a:latin typeface="Halis GR Regular" panose="02000505040000020004" pitchFamily="50" charset="0"/>
              </a:rPr>
              <a:t>, </a:t>
            </a:r>
            <a:r>
              <a:rPr lang="en-US" sz="1500" dirty="0" err="1">
                <a:latin typeface="Halis GR Regular" panose="02000505040000020004" pitchFamily="50" charset="0"/>
              </a:rPr>
              <a:t>Minion.health</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FROM          Card</a:t>
            </a:r>
          </a:p>
          <a:p>
            <a:pPr marL="0" indent="0">
              <a:buNone/>
            </a:pPr>
            <a:r>
              <a:rPr lang="en-US" sz="1500" dirty="0">
                <a:latin typeface="Halis GR Regular" panose="02000505040000020004" pitchFamily="50" charset="0"/>
              </a:rPr>
              <a:t>RIGHT JOIN Faction ON </a:t>
            </a:r>
            <a:r>
              <a:rPr lang="en-US" sz="1500" dirty="0" err="1">
                <a:latin typeface="Halis GR Regular" panose="02000505040000020004" pitchFamily="50" charset="0"/>
              </a:rPr>
              <a:t>Card.factionID</a:t>
            </a:r>
            <a:r>
              <a:rPr lang="en-US" sz="1500" dirty="0">
                <a:latin typeface="Halis GR Regular" panose="02000505040000020004" pitchFamily="50" charset="0"/>
              </a:rPr>
              <a:t> = </a:t>
            </a:r>
            <a:r>
              <a:rPr lang="en-US" sz="1500" dirty="0" err="1">
                <a:latin typeface="Halis GR Regular" panose="02000505040000020004" pitchFamily="50" charset="0"/>
              </a:rPr>
              <a:t>Faction.factionID</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RIGHT JOIN Minion ON </a:t>
            </a:r>
            <a:r>
              <a:rPr lang="en-US" sz="1500" dirty="0" err="1">
                <a:latin typeface="Halis GR Regular" panose="02000505040000020004" pitchFamily="50" charset="0"/>
              </a:rPr>
              <a:t>Card.cardID</a:t>
            </a:r>
            <a:r>
              <a:rPr lang="en-US" sz="1500" dirty="0">
                <a:latin typeface="Halis GR Regular" panose="02000505040000020004" pitchFamily="50" charset="0"/>
              </a:rPr>
              <a:t>     = </a:t>
            </a:r>
            <a:r>
              <a:rPr lang="en-US" sz="1500" dirty="0" err="1">
                <a:latin typeface="Halis GR Regular" panose="02000505040000020004" pitchFamily="50" charset="0"/>
              </a:rPr>
              <a:t>Minion.minionID</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ORDER BY   </a:t>
            </a:r>
            <a:r>
              <a:rPr lang="en-US" sz="1500" dirty="0" err="1">
                <a:latin typeface="Halis GR Regular" panose="02000505040000020004" pitchFamily="50" charset="0"/>
              </a:rPr>
              <a:t>Faction.factionName</a:t>
            </a: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76E81C2D-B20C-436F-9821-6E184A79263E}"/>
              </a:ext>
            </a:extLst>
          </p:cNvPr>
          <p:cNvSpPr>
            <a:spLocks noGrp="1"/>
          </p:cNvSpPr>
          <p:nvPr>
            <p:ph type="sldNum" sz="quarter" idx="12"/>
          </p:nvPr>
        </p:nvSpPr>
        <p:spPr/>
        <p:txBody>
          <a:bodyPr/>
          <a:lstStyle/>
          <a:p>
            <a:fld id="{4EFE972A-EA09-4B6A-87AB-A7F0C0856D0D}" type="slidenum">
              <a:rPr lang="en-US" smtClean="0"/>
              <a:t>29</a:t>
            </a:fld>
            <a:endParaRPr lang="en-US"/>
          </a:p>
        </p:txBody>
      </p:sp>
    </p:spTree>
    <p:extLst>
      <p:ext uri="{BB962C8B-B14F-4D97-AF65-F5344CB8AC3E}">
        <p14:creationId xmlns:p14="http://schemas.microsoft.com/office/powerpoint/2010/main" val="2105919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hade val="85000"/>
            <a:satMod val="1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B8F16-B719-4EF0-A9E1-0E9ABF016633}"/>
              </a:ext>
            </a:extLst>
          </p:cNvPr>
          <p:cNvSpPr>
            <a:spLocks noGrp="1"/>
          </p:cNvSpPr>
          <p:nvPr>
            <p:ph type="title"/>
          </p:nvPr>
        </p:nvSpPr>
        <p:spPr/>
        <p:txBody>
          <a:bodyPr>
            <a:normAutofit/>
          </a:bodyPr>
          <a:lstStyle/>
          <a:p>
            <a:r>
              <a:rPr lang="en-US">
                <a:latin typeface="Halis GR Regular" panose="02000505040000020004" pitchFamily="50" charset="0"/>
              </a:rPr>
              <a:t>Executive Summary</a:t>
            </a:r>
            <a:endParaRPr lang="en-US" dirty="0">
              <a:latin typeface="Halis GR Regular" panose="02000505040000020004" pitchFamily="50" charset="0"/>
            </a:endParaRPr>
          </a:p>
        </p:txBody>
      </p:sp>
      <p:sp>
        <p:nvSpPr>
          <p:cNvPr id="3" name="Content Placeholder 2">
            <a:extLst>
              <a:ext uri="{FF2B5EF4-FFF2-40B4-BE49-F238E27FC236}">
                <a16:creationId xmlns:a16="http://schemas.microsoft.com/office/drawing/2014/main" id="{99CCBA6A-5E03-4F76-8B1C-74CC745BD328}"/>
              </a:ext>
            </a:extLst>
          </p:cNvPr>
          <p:cNvSpPr>
            <a:spLocks noGrp="1"/>
          </p:cNvSpPr>
          <p:nvPr>
            <p:ph idx="1"/>
          </p:nvPr>
        </p:nvSpPr>
        <p:spPr/>
        <p:txBody>
          <a:bodyPr>
            <a:normAutofit fontScale="92500" lnSpcReduction="20000"/>
          </a:bodyPr>
          <a:lstStyle/>
          <a:p>
            <a:pPr marL="0" indent="0">
              <a:buNone/>
            </a:pPr>
            <a:r>
              <a:rPr lang="en-US" sz="1900">
                <a:latin typeface="Halis GR Regular" panose="02000505040000020004" pitchFamily="50" charset="0"/>
              </a:rPr>
              <a:t>Gwent is an online card game that utilizes the world of The Witcher, created by CD </a:t>
            </a:r>
            <a:r>
              <a:rPr lang="en-US" sz="1900" err="1">
                <a:latin typeface="Halis GR Regular" panose="02000505040000020004" pitchFamily="50" charset="0"/>
              </a:rPr>
              <a:t>Projekt</a:t>
            </a:r>
            <a:r>
              <a:rPr lang="en-US" sz="1900">
                <a:latin typeface="Halis GR Regular" panose="02000505040000020004" pitchFamily="50" charset="0"/>
              </a:rPr>
              <a:t> Red. In Gwent, each player has a collection of cards that they collect through in game currencies, like </a:t>
            </a:r>
            <a:r>
              <a:rPr lang="en-US" sz="1900" err="1">
                <a:latin typeface="Halis GR Regular" panose="02000505040000020004" pitchFamily="50" charset="0"/>
              </a:rPr>
              <a:t>orens</a:t>
            </a:r>
            <a:r>
              <a:rPr lang="en-US" sz="1900">
                <a:latin typeface="Halis GR Regular" panose="02000505040000020004" pitchFamily="50" charset="0"/>
              </a:rPr>
              <a:t>, or scrap. Players compete against each other in a best of three format, using decks created from cards in their collections. Every day Gwent will keep track on how many rounds the player has won, at the end of the day it will reset. Based on how many rounds you win, you will receive a reward of scraps that you can use to either craft more cards or open a card pack.  Gwent maintains its long-term appeal by containing a variety of cards with different effects; these cards are further separated by factions, each of which has leaders with special abilities that allows each faction to have a different play style. As such, cards can be restricted as being in a faction, or available to all the factions. The database needs to record the effects of individual cards, including; health, effects, card artists, and flavor text. This Database is made to serve as a portrayal of the CD </a:t>
            </a:r>
            <a:r>
              <a:rPr lang="en-US" sz="1900" err="1">
                <a:latin typeface="Halis GR Regular" panose="02000505040000020004" pitchFamily="50" charset="0"/>
              </a:rPr>
              <a:t>Projekt</a:t>
            </a:r>
            <a:r>
              <a:rPr lang="en-US" sz="1900">
                <a:latin typeface="Halis GR Regular" panose="02000505040000020004" pitchFamily="50" charset="0"/>
              </a:rPr>
              <a:t> Red game, Gwent. It will provide an approximation of the fields that are required for the basic mechanics of the game, including the use of minions and special cards. The database will need to contain different cards, decks, collections possessed by players, leader, factions, credit card information, player information, and daily quests. </a:t>
            </a:r>
          </a:p>
        </p:txBody>
      </p:sp>
      <p:sp>
        <p:nvSpPr>
          <p:cNvPr id="4" name="Slide Number Placeholder 3">
            <a:extLst>
              <a:ext uri="{FF2B5EF4-FFF2-40B4-BE49-F238E27FC236}">
                <a16:creationId xmlns:a16="http://schemas.microsoft.com/office/drawing/2014/main" id="{2EE437AE-FECE-454D-90D9-3DD78199476B}"/>
              </a:ext>
            </a:extLst>
          </p:cNvPr>
          <p:cNvSpPr>
            <a:spLocks noGrp="1"/>
          </p:cNvSpPr>
          <p:nvPr>
            <p:ph type="sldNum" sz="quarter" idx="12"/>
          </p:nvPr>
        </p:nvSpPr>
        <p:spPr/>
        <p:txBody>
          <a:bodyPr>
            <a:normAutofit/>
          </a:bodyPr>
          <a:lstStyle/>
          <a:p>
            <a:pPr>
              <a:spcAft>
                <a:spcPts val="600"/>
              </a:spcAft>
            </a:pPr>
            <a:fld id="{4EFE972A-EA09-4B6A-87AB-A7F0C0856D0D}" type="slidenum">
              <a:rPr lang="en-US" smtClean="0"/>
              <a:pPr>
                <a:spcAft>
                  <a:spcPts val="600"/>
                </a:spcAft>
              </a:pPr>
              <a:t>3</a:t>
            </a:fld>
            <a:endParaRPr lang="en-US"/>
          </a:p>
        </p:txBody>
      </p:sp>
    </p:spTree>
    <p:extLst>
      <p:ext uri="{BB962C8B-B14F-4D97-AF65-F5344CB8AC3E}">
        <p14:creationId xmlns:p14="http://schemas.microsoft.com/office/powerpoint/2010/main" val="36458963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CECB-3ABB-4F29-B049-683BCE88440D}"/>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82431049-87FA-446F-A010-E0B382FA93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3612" y="285699"/>
            <a:ext cx="3656492" cy="6286601"/>
          </a:xfrm>
        </p:spPr>
      </p:pic>
      <p:sp>
        <p:nvSpPr>
          <p:cNvPr id="6" name="Slide Number Placeholder 5">
            <a:extLst>
              <a:ext uri="{FF2B5EF4-FFF2-40B4-BE49-F238E27FC236}">
                <a16:creationId xmlns:a16="http://schemas.microsoft.com/office/drawing/2014/main" id="{AE683F51-26D4-48B0-B3A8-FE55E8882098}"/>
              </a:ext>
            </a:extLst>
          </p:cNvPr>
          <p:cNvSpPr>
            <a:spLocks noGrp="1"/>
          </p:cNvSpPr>
          <p:nvPr>
            <p:ph type="sldNum" sz="quarter" idx="12"/>
          </p:nvPr>
        </p:nvSpPr>
        <p:spPr/>
        <p:txBody>
          <a:bodyPr/>
          <a:lstStyle/>
          <a:p>
            <a:fld id="{4EFE972A-EA09-4B6A-87AB-A7F0C0856D0D}" type="slidenum">
              <a:rPr lang="en-US" smtClean="0"/>
              <a:t>30</a:t>
            </a:fld>
            <a:endParaRPr lang="en-US"/>
          </a:p>
        </p:txBody>
      </p:sp>
    </p:spTree>
    <p:extLst>
      <p:ext uri="{BB962C8B-B14F-4D97-AF65-F5344CB8AC3E}">
        <p14:creationId xmlns:p14="http://schemas.microsoft.com/office/powerpoint/2010/main" val="40419522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1AFA-FF90-4C69-97EA-EE8D74B43410}"/>
              </a:ext>
            </a:extLst>
          </p:cNvPr>
          <p:cNvSpPr>
            <a:spLocks noGrp="1"/>
          </p:cNvSpPr>
          <p:nvPr>
            <p:ph type="title"/>
          </p:nvPr>
        </p:nvSpPr>
        <p:spPr/>
        <p:txBody>
          <a:bodyPr>
            <a:normAutofit/>
          </a:bodyPr>
          <a:lstStyle/>
          <a:p>
            <a:r>
              <a:rPr lang="en-US" sz="2000" dirty="0">
                <a:latin typeface="Halis GR Regular" panose="02000505040000020004" pitchFamily="50" charset="0"/>
              </a:rPr>
              <a:t>This displays all of the cards information in the deck</a:t>
            </a:r>
          </a:p>
        </p:txBody>
      </p:sp>
      <p:sp>
        <p:nvSpPr>
          <p:cNvPr id="3" name="Content Placeholder 2">
            <a:extLst>
              <a:ext uri="{FF2B5EF4-FFF2-40B4-BE49-F238E27FC236}">
                <a16:creationId xmlns:a16="http://schemas.microsoft.com/office/drawing/2014/main" id="{8053AD19-BB8A-4E62-A940-A79938EF37C4}"/>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SELECT        </a:t>
            </a:r>
            <a:r>
              <a:rPr lang="en-US" sz="1500" dirty="0" err="1">
                <a:latin typeface="Halis GR Regular" panose="02000505040000020004" pitchFamily="50" charset="0"/>
              </a:rPr>
              <a:t>Deck.deckName</a:t>
            </a:r>
            <a:r>
              <a:rPr lang="en-US" sz="1500" dirty="0">
                <a:latin typeface="Halis GR Regular" panose="02000505040000020004" pitchFamily="50" charset="0"/>
              </a:rPr>
              <a:t>, </a:t>
            </a:r>
            <a:r>
              <a:rPr lang="en-US" sz="1500" dirty="0" err="1">
                <a:latin typeface="Halis GR Regular" panose="02000505040000020004" pitchFamily="50" charset="0"/>
              </a:rPr>
              <a:t>Faction.factionName</a:t>
            </a:r>
            <a:r>
              <a:rPr lang="en-US" sz="1500" dirty="0">
                <a:latin typeface="Halis GR Regular" panose="02000505040000020004" pitchFamily="50" charset="0"/>
              </a:rPr>
              <a:t>,   	  	 	 	           	  	 	    </a:t>
            </a:r>
            <a:r>
              <a:rPr lang="en-US" sz="1500" dirty="0" err="1">
                <a:latin typeface="Halis GR Regular" panose="02000505040000020004" pitchFamily="50" charset="0"/>
              </a:rPr>
              <a:t>Player.playerLastName</a:t>
            </a:r>
            <a:r>
              <a:rPr lang="en-US" sz="1500" dirty="0">
                <a:latin typeface="Halis GR Regular" panose="02000505040000020004" pitchFamily="50" charset="0"/>
              </a:rPr>
              <a:t>, </a:t>
            </a:r>
            <a:r>
              <a:rPr lang="en-US" sz="1500" dirty="0" err="1">
                <a:latin typeface="Halis GR Regular" panose="02000505040000020004" pitchFamily="50" charset="0"/>
              </a:rPr>
              <a:t>Leader.leaderName</a:t>
            </a:r>
            <a:r>
              <a:rPr lang="en-US" sz="1500" dirty="0">
                <a:latin typeface="Halis GR Regular" panose="02000505040000020004" pitchFamily="50" charset="0"/>
              </a:rPr>
              <a:t>, </a:t>
            </a:r>
          </a:p>
          <a:p>
            <a:pPr marL="0" indent="0">
              <a:buNone/>
            </a:pPr>
            <a:r>
              <a:rPr lang="en-US" sz="1500" dirty="0">
                <a:latin typeface="Halis GR Regular" panose="02000505040000020004" pitchFamily="50" charset="0"/>
              </a:rPr>
              <a:t>	    </a:t>
            </a:r>
            <a:r>
              <a:rPr lang="en-US" sz="1500" dirty="0" err="1">
                <a:latin typeface="Halis GR Regular" panose="02000505040000020004" pitchFamily="50" charset="0"/>
              </a:rPr>
              <a:t>Card.cardName</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FROM          Deck</a:t>
            </a:r>
          </a:p>
          <a:p>
            <a:pPr marL="0" indent="0">
              <a:buNone/>
            </a:pPr>
            <a:r>
              <a:rPr lang="en-US" sz="1500" dirty="0">
                <a:latin typeface="Halis GR Regular" panose="02000505040000020004" pitchFamily="50" charset="0"/>
              </a:rPr>
              <a:t>RIGHT JOIN Faction ON </a:t>
            </a:r>
            <a:r>
              <a:rPr lang="en-US" sz="1500" dirty="0" err="1">
                <a:latin typeface="Halis GR Regular" panose="02000505040000020004" pitchFamily="50" charset="0"/>
              </a:rPr>
              <a:t>Deck.factionID</a:t>
            </a:r>
            <a:r>
              <a:rPr lang="en-US" sz="1500" dirty="0">
                <a:latin typeface="Halis GR Regular" panose="02000505040000020004" pitchFamily="50" charset="0"/>
              </a:rPr>
              <a:t> = </a:t>
            </a:r>
            <a:r>
              <a:rPr lang="en-US" sz="1500" dirty="0" err="1">
                <a:latin typeface="Halis GR Regular" panose="02000505040000020004" pitchFamily="50" charset="0"/>
              </a:rPr>
              <a:t>Faction.factionID</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RIGHT JOIN Player  ON </a:t>
            </a:r>
            <a:r>
              <a:rPr lang="en-US" sz="1500" dirty="0" err="1">
                <a:latin typeface="Halis GR Regular" panose="02000505040000020004" pitchFamily="50" charset="0"/>
              </a:rPr>
              <a:t>Deck.playerID</a:t>
            </a:r>
            <a:r>
              <a:rPr lang="en-US" sz="1500" dirty="0">
                <a:latin typeface="Halis GR Regular" panose="02000505040000020004" pitchFamily="50" charset="0"/>
              </a:rPr>
              <a:t>   = </a:t>
            </a:r>
            <a:r>
              <a:rPr lang="en-US" sz="1500" dirty="0" err="1">
                <a:latin typeface="Halis GR Regular" panose="02000505040000020004" pitchFamily="50" charset="0"/>
              </a:rPr>
              <a:t>Player.playerID</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RIGHT JOIN Leader  ON </a:t>
            </a:r>
            <a:r>
              <a:rPr lang="en-US" sz="1500" dirty="0" err="1">
                <a:latin typeface="Halis GR Regular" panose="02000505040000020004" pitchFamily="50" charset="0"/>
              </a:rPr>
              <a:t>Deck.leaderID</a:t>
            </a:r>
            <a:r>
              <a:rPr lang="en-US" sz="1500" dirty="0">
                <a:latin typeface="Halis GR Regular" panose="02000505040000020004" pitchFamily="50" charset="0"/>
              </a:rPr>
              <a:t>  = </a:t>
            </a:r>
            <a:r>
              <a:rPr lang="en-US" sz="1500" dirty="0" err="1">
                <a:latin typeface="Halis GR Regular" panose="02000505040000020004" pitchFamily="50" charset="0"/>
              </a:rPr>
              <a:t>Leader.leaderID</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RIGHT JOIN Card    ON </a:t>
            </a:r>
            <a:r>
              <a:rPr lang="en-US" sz="1500" dirty="0" err="1">
                <a:latin typeface="Halis GR Regular" panose="02000505040000020004" pitchFamily="50" charset="0"/>
              </a:rPr>
              <a:t>Deck.cardID</a:t>
            </a:r>
            <a:r>
              <a:rPr lang="en-US" sz="1500" dirty="0">
                <a:latin typeface="Halis GR Regular" panose="02000505040000020004" pitchFamily="50" charset="0"/>
              </a:rPr>
              <a:t>      = </a:t>
            </a:r>
            <a:r>
              <a:rPr lang="en-US" sz="1500" dirty="0" err="1">
                <a:latin typeface="Halis GR Regular" panose="02000505040000020004" pitchFamily="50" charset="0"/>
              </a:rPr>
              <a:t>Card.cardID</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ORDER BY   </a:t>
            </a:r>
            <a:r>
              <a:rPr lang="en-US" sz="1500" dirty="0" err="1">
                <a:latin typeface="Halis GR Regular" panose="02000505040000020004" pitchFamily="50" charset="0"/>
              </a:rPr>
              <a:t>Deck.deckName</a:t>
            </a: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3EE0859E-6111-429C-85E8-FEE1477ACD39}"/>
              </a:ext>
            </a:extLst>
          </p:cNvPr>
          <p:cNvSpPr>
            <a:spLocks noGrp="1"/>
          </p:cNvSpPr>
          <p:nvPr>
            <p:ph type="sldNum" sz="quarter" idx="12"/>
          </p:nvPr>
        </p:nvSpPr>
        <p:spPr/>
        <p:txBody>
          <a:bodyPr/>
          <a:lstStyle/>
          <a:p>
            <a:fld id="{4EFE972A-EA09-4B6A-87AB-A7F0C0856D0D}" type="slidenum">
              <a:rPr lang="en-US" smtClean="0"/>
              <a:t>31</a:t>
            </a:fld>
            <a:endParaRPr lang="en-US"/>
          </a:p>
        </p:txBody>
      </p:sp>
    </p:spTree>
    <p:extLst>
      <p:ext uri="{BB962C8B-B14F-4D97-AF65-F5344CB8AC3E}">
        <p14:creationId xmlns:p14="http://schemas.microsoft.com/office/powerpoint/2010/main" val="770164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6717-8A4E-4576-9EA8-02CD023847EC}"/>
              </a:ext>
            </a:extLst>
          </p:cNvPr>
          <p:cNvSpPr>
            <a:spLocks noGrp="1"/>
          </p:cNvSpPr>
          <p:nvPr>
            <p:ph type="title"/>
          </p:nvPr>
        </p:nvSpPr>
        <p:spPr/>
        <p:txBody>
          <a:bodyPr/>
          <a:lstStyle/>
          <a:p>
            <a:endParaRPr lang="en-US"/>
          </a:p>
        </p:txBody>
      </p:sp>
      <p:pic>
        <p:nvPicPr>
          <p:cNvPr id="5" name="Content Placeholder 4" descr="A screenshot of a cell phone&#10;&#10;Description generated with high confidence">
            <a:extLst>
              <a:ext uri="{FF2B5EF4-FFF2-40B4-BE49-F238E27FC236}">
                <a16:creationId xmlns:a16="http://schemas.microsoft.com/office/drawing/2014/main" id="{206697BD-02B9-4809-A066-F87CDA1387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6889" y="479666"/>
            <a:ext cx="5758221" cy="5898667"/>
          </a:xfrm>
        </p:spPr>
      </p:pic>
      <p:sp>
        <p:nvSpPr>
          <p:cNvPr id="6" name="Slide Number Placeholder 5">
            <a:extLst>
              <a:ext uri="{FF2B5EF4-FFF2-40B4-BE49-F238E27FC236}">
                <a16:creationId xmlns:a16="http://schemas.microsoft.com/office/drawing/2014/main" id="{131A539A-A03E-4385-B421-5803A88DAB50}"/>
              </a:ext>
            </a:extLst>
          </p:cNvPr>
          <p:cNvSpPr>
            <a:spLocks noGrp="1"/>
          </p:cNvSpPr>
          <p:nvPr>
            <p:ph type="sldNum" sz="quarter" idx="12"/>
          </p:nvPr>
        </p:nvSpPr>
        <p:spPr/>
        <p:txBody>
          <a:bodyPr/>
          <a:lstStyle/>
          <a:p>
            <a:fld id="{4EFE972A-EA09-4B6A-87AB-A7F0C0856D0D}" type="slidenum">
              <a:rPr lang="en-US" smtClean="0"/>
              <a:t>32</a:t>
            </a:fld>
            <a:endParaRPr lang="en-US"/>
          </a:p>
        </p:txBody>
      </p:sp>
    </p:spTree>
    <p:extLst>
      <p:ext uri="{BB962C8B-B14F-4D97-AF65-F5344CB8AC3E}">
        <p14:creationId xmlns:p14="http://schemas.microsoft.com/office/powerpoint/2010/main" val="767430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BA9D-CBB2-40DE-824C-85202C4EA1BC}"/>
              </a:ext>
            </a:extLst>
          </p:cNvPr>
          <p:cNvSpPr>
            <a:spLocks noGrp="1"/>
          </p:cNvSpPr>
          <p:nvPr>
            <p:ph type="title"/>
          </p:nvPr>
        </p:nvSpPr>
        <p:spPr/>
        <p:txBody>
          <a:bodyPr>
            <a:normAutofit/>
          </a:bodyPr>
          <a:lstStyle/>
          <a:p>
            <a:r>
              <a:rPr lang="en-US" sz="2000" dirty="0">
                <a:latin typeface="Halis GR Regular" panose="02000505040000020004" pitchFamily="50" charset="0"/>
              </a:rPr>
              <a:t>This shows what the player has in their collection</a:t>
            </a:r>
          </a:p>
        </p:txBody>
      </p:sp>
      <p:sp>
        <p:nvSpPr>
          <p:cNvPr id="3" name="Content Placeholder 2">
            <a:extLst>
              <a:ext uri="{FF2B5EF4-FFF2-40B4-BE49-F238E27FC236}">
                <a16:creationId xmlns:a16="http://schemas.microsoft.com/office/drawing/2014/main" id="{E2FED47E-C3B7-4B57-BFC4-AEA3C48169A4}"/>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SELECT        </a:t>
            </a:r>
            <a:r>
              <a:rPr lang="en-US" sz="1500" dirty="0" err="1">
                <a:latin typeface="Halis GR Regular" panose="02000505040000020004" pitchFamily="50" charset="0"/>
              </a:rPr>
              <a:t>Player.playerLastName</a:t>
            </a:r>
            <a:r>
              <a:rPr lang="en-US" sz="1500" dirty="0">
                <a:latin typeface="Halis GR Regular" panose="02000505040000020004" pitchFamily="50" charset="0"/>
              </a:rPr>
              <a:t>, </a:t>
            </a:r>
            <a:r>
              <a:rPr lang="en-US" sz="1500" dirty="0" err="1">
                <a:latin typeface="Halis GR Regular" panose="02000505040000020004" pitchFamily="50" charset="0"/>
              </a:rPr>
              <a:t>Card.cardName</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FROM          Collection</a:t>
            </a:r>
          </a:p>
          <a:p>
            <a:pPr marL="0" indent="0">
              <a:buNone/>
            </a:pPr>
            <a:r>
              <a:rPr lang="en-US" sz="1500" dirty="0">
                <a:latin typeface="Halis GR Regular" panose="02000505040000020004" pitchFamily="50" charset="0"/>
              </a:rPr>
              <a:t>RIGHT JOIN Player ON </a:t>
            </a:r>
            <a:r>
              <a:rPr lang="en-US" sz="1500" dirty="0" err="1">
                <a:latin typeface="Halis GR Regular" panose="02000505040000020004" pitchFamily="50" charset="0"/>
              </a:rPr>
              <a:t>Collection.playerID</a:t>
            </a:r>
            <a:r>
              <a:rPr lang="en-US" sz="1500" dirty="0">
                <a:latin typeface="Halis GR Regular" panose="02000505040000020004" pitchFamily="50" charset="0"/>
              </a:rPr>
              <a:t> = </a:t>
            </a:r>
            <a:r>
              <a:rPr lang="en-US" sz="1500" dirty="0" err="1">
                <a:latin typeface="Halis GR Regular" panose="02000505040000020004" pitchFamily="50" charset="0"/>
              </a:rPr>
              <a:t>Player.playerID</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RIGHT JOIN Card   ON </a:t>
            </a:r>
            <a:r>
              <a:rPr lang="en-US" sz="1500" dirty="0" err="1">
                <a:latin typeface="Halis GR Regular" panose="02000505040000020004" pitchFamily="50" charset="0"/>
              </a:rPr>
              <a:t>Collection.cardID</a:t>
            </a:r>
            <a:r>
              <a:rPr lang="en-US" sz="1500" dirty="0">
                <a:latin typeface="Halis GR Regular" panose="02000505040000020004" pitchFamily="50" charset="0"/>
              </a:rPr>
              <a:t>   = </a:t>
            </a:r>
            <a:r>
              <a:rPr lang="en-US" sz="1500" dirty="0" err="1">
                <a:latin typeface="Halis GR Regular" panose="02000505040000020004" pitchFamily="50" charset="0"/>
              </a:rPr>
              <a:t>Card.cardID</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ORDER BY   </a:t>
            </a:r>
            <a:r>
              <a:rPr lang="en-US" sz="1500" dirty="0" err="1">
                <a:latin typeface="Halis GR Regular" panose="02000505040000020004" pitchFamily="50" charset="0"/>
              </a:rPr>
              <a:t>Player.playerLastName</a:t>
            </a: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883DECEC-E854-432D-8BC6-54F3D358C851}"/>
              </a:ext>
            </a:extLst>
          </p:cNvPr>
          <p:cNvSpPr>
            <a:spLocks noGrp="1"/>
          </p:cNvSpPr>
          <p:nvPr>
            <p:ph type="sldNum" sz="quarter" idx="12"/>
          </p:nvPr>
        </p:nvSpPr>
        <p:spPr/>
        <p:txBody>
          <a:bodyPr/>
          <a:lstStyle/>
          <a:p>
            <a:fld id="{4EFE972A-EA09-4B6A-87AB-A7F0C0856D0D}" type="slidenum">
              <a:rPr lang="en-US" smtClean="0"/>
              <a:t>33</a:t>
            </a:fld>
            <a:endParaRPr lang="en-US"/>
          </a:p>
        </p:txBody>
      </p:sp>
    </p:spTree>
    <p:extLst>
      <p:ext uri="{BB962C8B-B14F-4D97-AF65-F5344CB8AC3E}">
        <p14:creationId xmlns:p14="http://schemas.microsoft.com/office/powerpoint/2010/main" val="1794490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B6883-3A96-4EDB-B294-06630CA6C892}"/>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8AEBDF6F-C2F1-4E5C-A768-D0C1EE045C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48100" y="44412"/>
            <a:ext cx="2882510" cy="6769176"/>
          </a:xfrm>
        </p:spPr>
      </p:pic>
      <p:sp>
        <p:nvSpPr>
          <p:cNvPr id="6" name="Slide Number Placeholder 5">
            <a:extLst>
              <a:ext uri="{FF2B5EF4-FFF2-40B4-BE49-F238E27FC236}">
                <a16:creationId xmlns:a16="http://schemas.microsoft.com/office/drawing/2014/main" id="{D18CA088-46AB-4855-83C7-D80434CF66E8}"/>
              </a:ext>
            </a:extLst>
          </p:cNvPr>
          <p:cNvSpPr>
            <a:spLocks noGrp="1"/>
          </p:cNvSpPr>
          <p:nvPr>
            <p:ph type="sldNum" sz="quarter" idx="12"/>
          </p:nvPr>
        </p:nvSpPr>
        <p:spPr/>
        <p:txBody>
          <a:bodyPr/>
          <a:lstStyle/>
          <a:p>
            <a:fld id="{4EFE972A-EA09-4B6A-87AB-A7F0C0856D0D}" type="slidenum">
              <a:rPr lang="en-US" smtClean="0"/>
              <a:t>34</a:t>
            </a:fld>
            <a:endParaRPr lang="en-US"/>
          </a:p>
        </p:txBody>
      </p:sp>
    </p:spTree>
    <p:extLst>
      <p:ext uri="{BB962C8B-B14F-4D97-AF65-F5344CB8AC3E}">
        <p14:creationId xmlns:p14="http://schemas.microsoft.com/office/powerpoint/2010/main" val="3529604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FAFC-A40D-4DDB-B78B-822F60F00E39}"/>
              </a:ext>
            </a:extLst>
          </p:cNvPr>
          <p:cNvSpPr>
            <a:spLocks noGrp="1"/>
          </p:cNvSpPr>
          <p:nvPr>
            <p:ph type="title"/>
          </p:nvPr>
        </p:nvSpPr>
        <p:spPr/>
        <p:txBody>
          <a:bodyPr>
            <a:normAutofit/>
          </a:bodyPr>
          <a:lstStyle/>
          <a:p>
            <a:r>
              <a:rPr lang="en-US" sz="2000" dirty="0">
                <a:latin typeface="Halis GR Regular" panose="02000505040000020004" pitchFamily="50" charset="0"/>
              </a:rPr>
              <a:t>This shows the player’s credit card information</a:t>
            </a:r>
          </a:p>
        </p:txBody>
      </p:sp>
      <p:sp>
        <p:nvSpPr>
          <p:cNvPr id="3" name="Content Placeholder 2">
            <a:extLst>
              <a:ext uri="{FF2B5EF4-FFF2-40B4-BE49-F238E27FC236}">
                <a16:creationId xmlns:a16="http://schemas.microsoft.com/office/drawing/2014/main" id="{5DC8CCB6-6F2C-43B5-82C4-F7D85009F56D}"/>
              </a:ext>
            </a:extLst>
          </p:cNvPr>
          <p:cNvSpPr>
            <a:spLocks noGrp="1"/>
          </p:cNvSpPr>
          <p:nvPr>
            <p:ph idx="1"/>
          </p:nvPr>
        </p:nvSpPr>
        <p:spPr/>
        <p:txBody>
          <a:bodyPr>
            <a:normAutofit/>
          </a:bodyPr>
          <a:lstStyle/>
          <a:p>
            <a:r>
              <a:rPr lang="en-US" sz="1500" dirty="0">
                <a:latin typeface="Halis GR Regular" panose="02000505040000020004" pitchFamily="50" charset="0"/>
              </a:rPr>
              <a:t>SELECT        </a:t>
            </a:r>
            <a:r>
              <a:rPr lang="en-US" sz="1500" dirty="0" err="1">
                <a:latin typeface="Halis GR Regular" panose="02000505040000020004" pitchFamily="50" charset="0"/>
              </a:rPr>
              <a:t>Player.playerLastName</a:t>
            </a:r>
            <a:r>
              <a:rPr lang="en-US" sz="1500" dirty="0">
                <a:latin typeface="Halis GR Regular" panose="02000505040000020004" pitchFamily="50" charset="0"/>
              </a:rPr>
              <a:t>, </a:t>
            </a:r>
            <a:r>
              <a:rPr lang="en-US" sz="1500" dirty="0" err="1">
                <a:latin typeface="Halis GR Regular" panose="02000505040000020004" pitchFamily="50" charset="0"/>
              </a:rPr>
              <a:t>CreditCard.creditCardNumber</a:t>
            </a:r>
            <a:r>
              <a:rPr lang="en-US" sz="1500" dirty="0">
                <a:latin typeface="Halis GR Regular" panose="02000505040000020004" pitchFamily="50" charset="0"/>
              </a:rPr>
              <a:t>, CreditCard.CSV, </a:t>
            </a:r>
            <a:r>
              <a:rPr lang="en-US" sz="1500" dirty="0" err="1">
                <a:latin typeface="Halis GR Regular" panose="02000505040000020004" pitchFamily="50" charset="0"/>
              </a:rPr>
              <a:t>CreditCard.expDate</a:t>
            </a:r>
            <a:endParaRPr lang="en-US" sz="1500" dirty="0">
              <a:latin typeface="Halis GR Regular" panose="02000505040000020004" pitchFamily="50" charset="0"/>
            </a:endParaRPr>
          </a:p>
          <a:p>
            <a:r>
              <a:rPr lang="en-US" sz="1500" dirty="0">
                <a:latin typeface="Halis GR Regular" panose="02000505040000020004" pitchFamily="50" charset="0"/>
              </a:rPr>
              <a:t>FROM          </a:t>
            </a:r>
            <a:r>
              <a:rPr lang="en-US" sz="1500" dirty="0" err="1">
                <a:latin typeface="Halis GR Regular" panose="02000505040000020004" pitchFamily="50" charset="0"/>
              </a:rPr>
              <a:t>CreditCard</a:t>
            </a:r>
            <a:endParaRPr lang="en-US" sz="1500" dirty="0">
              <a:latin typeface="Halis GR Regular" panose="02000505040000020004" pitchFamily="50" charset="0"/>
            </a:endParaRPr>
          </a:p>
          <a:p>
            <a:r>
              <a:rPr lang="en-US" sz="1500" dirty="0">
                <a:latin typeface="Halis GR Regular" panose="02000505040000020004" pitchFamily="50" charset="0"/>
              </a:rPr>
              <a:t>RIGHT JOIN Player ON </a:t>
            </a:r>
            <a:r>
              <a:rPr lang="en-US" sz="1500" dirty="0" err="1">
                <a:latin typeface="Halis GR Regular" panose="02000505040000020004" pitchFamily="50" charset="0"/>
              </a:rPr>
              <a:t>CreditCard.playerID</a:t>
            </a:r>
            <a:r>
              <a:rPr lang="en-US" sz="1500" dirty="0">
                <a:latin typeface="Halis GR Regular" panose="02000505040000020004" pitchFamily="50" charset="0"/>
              </a:rPr>
              <a:t> = </a:t>
            </a:r>
            <a:r>
              <a:rPr lang="en-US" sz="1500" dirty="0" err="1">
                <a:latin typeface="Halis GR Regular" panose="02000505040000020004" pitchFamily="50" charset="0"/>
              </a:rPr>
              <a:t>Player.playerID</a:t>
            </a:r>
            <a:endParaRPr lang="en-US" sz="1500" dirty="0">
              <a:latin typeface="Halis GR Regular" panose="02000505040000020004" pitchFamily="50" charset="0"/>
            </a:endParaRPr>
          </a:p>
          <a:p>
            <a:r>
              <a:rPr lang="en-US" sz="1500" dirty="0">
                <a:latin typeface="Halis GR Regular" panose="02000505040000020004" pitchFamily="50" charset="0"/>
              </a:rPr>
              <a:t>ORDER BY   </a:t>
            </a:r>
            <a:r>
              <a:rPr lang="en-US" sz="1500" dirty="0" err="1">
                <a:latin typeface="Halis GR Regular" panose="02000505040000020004" pitchFamily="50" charset="0"/>
              </a:rPr>
              <a:t>Player.playerLastName</a:t>
            </a: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807924C1-E641-4772-9EB8-6D7AD9A49F23}"/>
              </a:ext>
            </a:extLst>
          </p:cNvPr>
          <p:cNvSpPr>
            <a:spLocks noGrp="1"/>
          </p:cNvSpPr>
          <p:nvPr>
            <p:ph type="sldNum" sz="quarter" idx="12"/>
          </p:nvPr>
        </p:nvSpPr>
        <p:spPr/>
        <p:txBody>
          <a:bodyPr/>
          <a:lstStyle/>
          <a:p>
            <a:fld id="{4EFE972A-EA09-4B6A-87AB-A7F0C0856D0D}" type="slidenum">
              <a:rPr lang="en-US" smtClean="0"/>
              <a:t>35</a:t>
            </a:fld>
            <a:endParaRPr lang="en-US"/>
          </a:p>
        </p:txBody>
      </p:sp>
    </p:spTree>
    <p:extLst>
      <p:ext uri="{BB962C8B-B14F-4D97-AF65-F5344CB8AC3E}">
        <p14:creationId xmlns:p14="http://schemas.microsoft.com/office/powerpoint/2010/main" val="2033041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D01E-DB04-40F9-9B13-7D1BE11F69F9}"/>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69ABF541-04A2-43F2-9C60-0A5D044FDF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3521" y="2703406"/>
            <a:ext cx="10784957" cy="1451187"/>
          </a:xfrm>
        </p:spPr>
      </p:pic>
      <p:sp>
        <p:nvSpPr>
          <p:cNvPr id="6" name="Slide Number Placeholder 5">
            <a:extLst>
              <a:ext uri="{FF2B5EF4-FFF2-40B4-BE49-F238E27FC236}">
                <a16:creationId xmlns:a16="http://schemas.microsoft.com/office/drawing/2014/main" id="{9CEA314D-2015-4A55-854C-B03811AEB7FE}"/>
              </a:ext>
            </a:extLst>
          </p:cNvPr>
          <p:cNvSpPr>
            <a:spLocks noGrp="1"/>
          </p:cNvSpPr>
          <p:nvPr>
            <p:ph type="sldNum" sz="quarter" idx="12"/>
          </p:nvPr>
        </p:nvSpPr>
        <p:spPr/>
        <p:txBody>
          <a:bodyPr/>
          <a:lstStyle/>
          <a:p>
            <a:fld id="{4EFE972A-EA09-4B6A-87AB-A7F0C0856D0D}" type="slidenum">
              <a:rPr lang="en-US" smtClean="0"/>
              <a:t>36</a:t>
            </a:fld>
            <a:endParaRPr lang="en-US"/>
          </a:p>
        </p:txBody>
      </p:sp>
    </p:spTree>
    <p:extLst>
      <p:ext uri="{BB962C8B-B14F-4D97-AF65-F5344CB8AC3E}">
        <p14:creationId xmlns:p14="http://schemas.microsoft.com/office/powerpoint/2010/main" val="14440477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E7032-CDAC-40CC-8EDD-B1C1FB5E9632}"/>
              </a:ext>
            </a:extLst>
          </p:cNvPr>
          <p:cNvSpPr>
            <a:spLocks noGrp="1"/>
          </p:cNvSpPr>
          <p:nvPr>
            <p:ph type="title"/>
          </p:nvPr>
        </p:nvSpPr>
        <p:spPr/>
        <p:txBody>
          <a:bodyPr>
            <a:normAutofit/>
          </a:bodyPr>
          <a:lstStyle/>
          <a:p>
            <a:r>
              <a:rPr lang="en-US" sz="2000" dirty="0">
                <a:latin typeface="Halis GR Regular" panose="02000505040000020004" pitchFamily="50" charset="0"/>
              </a:rPr>
              <a:t>This shows the daily quests that the player has completed</a:t>
            </a:r>
          </a:p>
        </p:txBody>
      </p:sp>
      <p:sp>
        <p:nvSpPr>
          <p:cNvPr id="3" name="Content Placeholder 2">
            <a:extLst>
              <a:ext uri="{FF2B5EF4-FFF2-40B4-BE49-F238E27FC236}">
                <a16:creationId xmlns:a16="http://schemas.microsoft.com/office/drawing/2014/main" id="{AED65ADE-E67B-4C6F-B52A-4B64701DAF58}"/>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SELECT        </a:t>
            </a:r>
            <a:r>
              <a:rPr lang="en-US" sz="1500" dirty="0" err="1">
                <a:latin typeface="Halis GR Regular" panose="02000505040000020004" pitchFamily="50" charset="0"/>
              </a:rPr>
              <a:t>Player.playerLastName</a:t>
            </a:r>
            <a:r>
              <a:rPr lang="en-US" sz="1500" dirty="0">
                <a:latin typeface="Halis GR Regular" panose="02000505040000020004" pitchFamily="50" charset="0"/>
              </a:rPr>
              <a:t>, </a:t>
            </a:r>
            <a:r>
              <a:rPr lang="en-US" sz="1500" dirty="0" err="1">
                <a:latin typeface="Halis GR Regular" panose="02000505040000020004" pitchFamily="50" charset="0"/>
              </a:rPr>
              <a:t>quest.text</a:t>
            </a:r>
            <a:r>
              <a:rPr lang="en-US" sz="1500" dirty="0">
                <a:latin typeface="Halis GR Regular" panose="02000505040000020004" pitchFamily="50" charset="0"/>
              </a:rPr>
              <a:t>, </a:t>
            </a:r>
            <a:r>
              <a:rPr lang="en-US" sz="1500" dirty="0" err="1">
                <a:latin typeface="Halis GR Regular" panose="02000505040000020004" pitchFamily="50" charset="0"/>
              </a:rPr>
              <a:t>quest.reward</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FROM          </a:t>
            </a:r>
            <a:r>
              <a:rPr lang="en-US" sz="1500" dirty="0" err="1">
                <a:latin typeface="Halis GR Regular" panose="02000505040000020004" pitchFamily="50" charset="0"/>
              </a:rPr>
              <a:t>PlayerQuests</a:t>
            </a:r>
            <a:r>
              <a:rPr lang="en-US" sz="1500" dirty="0">
                <a:latin typeface="Halis GR Regular" panose="02000505040000020004" pitchFamily="50" charset="0"/>
              </a:rPr>
              <a:t> </a:t>
            </a:r>
          </a:p>
          <a:p>
            <a:pPr marL="0" indent="0">
              <a:buNone/>
            </a:pPr>
            <a:r>
              <a:rPr lang="en-US" sz="1500" dirty="0">
                <a:latin typeface="Halis GR Regular" panose="02000505040000020004" pitchFamily="50" charset="0"/>
              </a:rPr>
              <a:t>RIGHT JOIN Player ON </a:t>
            </a:r>
            <a:r>
              <a:rPr lang="en-US" sz="1500" dirty="0" err="1">
                <a:latin typeface="Halis GR Regular" panose="02000505040000020004" pitchFamily="50" charset="0"/>
              </a:rPr>
              <a:t>PlayerQuests.playerID</a:t>
            </a:r>
            <a:r>
              <a:rPr lang="en-US" sz="1500" dirty="0">
                <a:latin typeface="Halis GR Regular" panose="02000505040000020004" pitchFamily="50" charset="0"/>
              </a:rPr>
              <a:t> = </a:t>
            </a:r>
            <a:r>
              <a:rPr lang="en-US" sz="1500" dirty="0" err="1">
                <a:latin typeface="Halis GR Regular" panose="02000505040000020004" pitchFamily="50" charset="0"/>
              </a:rPr>
              <a:t>Player.playerID</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RIGHT JOIN Quest  ON </a:t>
            </a:r>
            <a:r>
              <a:rPr lang="en-US" sz="1500" dirty="0" err="1">
                <a:latin typeface="Halis GR Regular" panose="02000505040000020004" pitchFamily="50" charset="0"/>
              </a:rPr>
              <a:t>PlayerQuests.questID</a:t>
            </a:r>
            <a:r>
              <a:rPr lang="en-US" sz="1500" dirty="0">
                <a:latin typeface="Halis GR Regular" panose="02000505040000020004" pitchFamily="50" charset="0"/>
              </a:rPr>
              <a:t>  = </a:t>
            </a:r>
            <a:r>
              <a:rPr lang="en-US" sz="1500" dirty="0" err="1">
                <a:latin typeface="Halis GR Regular" panose="02000505040000020004" pitchFamily="50" charset="0"/>
              </a:rPr>
              <a:t>Quest.questID</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ORDER BY    </a:t>
            </a:r>
            <a:r>
              <a:rPr lang="en-US" sz="1500" dirty="0" err="1">
                <a:latin typeface="Halis GR Regular" panose="02000505040000020004" pitchFamily="50" charset="0"/>
              </a:rPr>
              <a:t>Player.playerLastName</a:t>
            </a: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C015DD2D-A2D9-448F-ADC3-9073F441E341}"/>
              </a:ext>
            </a:extLst>
          </p:cNvPr>
          <p:cNvSpPr>
            <a:spLocks noGrp="1"/>
          </p:cNvSpPr>
          <p:nvPr>
            <p:ph type="sldNum" sz="quarter" idx="12"/>
          </p:nvPr>
        </p:nvSpPr>
        <p:spPr/>
        <p:txBody>
          <a:bodyPr/>
          <a:lstStyle/>
          <a:p>
            <a:fld id="{4EFE972A-EA09-4B6A-87AB-A7F0C0856D0D}" type="slidenum">
              <a:rPr lang="en-US" smtClean="0"/>
              <a:t>37</a:t>
            </a:fld>
            <a:endParaRPr lang="en-US"/>
          </a:p>
        </p:txBody>
      </p:sp>
    </p:spTree>
    <p:extLst>
      <p:ext uri="{BB962C8B-B14F-4D97-AF65-F5344CB8AC3E}">
        <p14:creationId xmlns:p14="http://schemas.microsoft.com/office/powerpoint/2010/main" val="1002941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82948-ABB4-459F-A62C-4889AE98E986}"/>
              </a:ext>
            </a:extLst>
          </p:cNvPr>
          <p:cNvSpPr>
            <a:spLocks noGrp="1"/>
          </p:cNvSpPr>
          <p:nvPr>
            <p:ph type="title"/>
          </p:nvPr>
        </p:nvSpPr>
        <p:spPr/>
        <p:txBody>
          <a:bodyPr/>
          <a:lstStyle/>
          <a:p>
            <a:endParaRPr lang="en-US" dirty="0"/>
          </a:p>
        </p:txBody>
      </p:sp>
      <p:pic>
        <p:nvPicPr>
          <p:cNvPr id="5" name="Content Placeholder 4" descr="A screenshot of a cell phone&#10;&#10;Description generated with very high confidence">
            <a:extLst>
              <a:ext uri="{FF2B5EF4-FFF2-40B4-BE49-F238E27FC236}">
                <a16:creationId xmlns:a16="http://schemas.microsoft.com/office/drawing/2014/main" id="{6031ECF9-DF5F-46EB-B35C-12449DFB06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4596" y="1972498"/>
            <a:ext cx="6602808" cy="2913003"/>
          </a:xfrm>
        </p:spPr>
      </p:pic>
      <p:sp>
        <p:nvSpPr>
          <p:cNvPr id="6" name="Slide Number Placeholder 5">
            <a:extLst>
              <a:ext uri="{FF2B5EF4-FFF2-40B4-BE49-F238E27FC236}">
                <a16:creationId xmlns:a16="http://schemas.microsoft.com/office/drawing/2014/main" id="{3E9BD38E-6805-45AF-9B9E-7A108B31AF6F}"/>
              </a:ext>
            </a:extLst>
          </p:cNvPr>
          <p:cNvSpPr>
            <a:spLocks noGrp="1"/>
          </p:cNvSpPr>
          <p:nvPr>
            <p:ph type="sldNum" sz="quarter" idx="12"/>
          </p:nvPr>
        </p:nvSpPr>
        <p:spPr/>
        <p:txBody>
          <a:bodyPr/>
          <a:lstStyle/>
          <a:p>
            <a:fld id="{4EFE972A-EA09-4B6A-87AB-A7F0C0856D0D}" type="slidenum">
              <a:rPr lang="en-US" smtClean="0"/>
              <a:t>38</a:t>
            </a:fld>
            <a:endParaRPr lang="en-US"/>
          </a:p>
        </p:txBody>
      </p:sp>
    </p:spTree>
    <p:extLst>
      <p:ext uri="{BB962C8B-B14F-4D97-AF65-F5344CB8AC3E}">
        <p14:creationId xmlns:p14="http://schemas.microsoft.com/office/powerpoint/2010/main" val="2036676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57A1-6A01-4104-81DE-45DFC48F4D3C}"/>
              </a:ext>
            </a:extLst>
          </p:cNvPr>
          <p:cNvSpPr>
            <a:spLocks noGrp="1"/>
          </p:cNvSpPr>
          <p:nvPr>
            <p:ph type="title"/>
          </p:nvPr>
        </p:nvSpPr>
        <p:spPr>
          <a:xfrm>
            <a:off x="838200" y="2103437"/>
            <a:ext cx="10515600" cy="1325563"/>
          </a:xfrm>
        </p:spPr>
        <p:txBody>
          <a:bodyPr>
            <a:noAutofit/>
          </a:bodyPr>
          <a:lstStyle/>
          <a:p>
            <a:pPr algn="ctr"/>
            <a:r>
              <a:rPr lang="en-US" sz="9600" dirty="0">
                <a:latin typeface="Halis GR Regular" panose="02000505040000020004" pitchFamily="50" charset="0"/>
              </a:rPr>
              <a:t>Views</a:t>
            </a:r>
          </a:p>
        </p:txBody>
      </p:sp>
      <p:sp>
        <p:nvSpPr>
          <p:cNvPr id="4" name="Slide Number Placeholder 3">
            <a:extLst>
              <a:ext uri="{FF2B5EF4-FFF2-40B4-BE49-F238E27FC236}">
                <a16:creationId xmlns:a16="http://schemas.microsoft.com/office/drawing/2014/main" id="{9A5082B5-E070-4E40-8524-D0B431975C3B}"/>
              </a:ext>
            </a:extLst>
          </p:cNvPr>
          <p:cNvSpPr>
            <a:spLocks noGrp="1"/>
          </p:cNvSpPr>
          <p:nvPr>
            <p:ph type="sldNum" sz="quarter" idx="12"/>
          </p:nvPr>
        </p:nvSpPr>
        <p:spPr/>
        <p:txBody>
          <a:bodyPr/>
          <a:lstStyle/>
          <a:p>
            <a:fld id="{4EFE972A-EA09-4B6A-87AB-A7F0C0856D0D}" type="slidenum">
              <a:rPr lang="en-US" smtClean="0"/>
              <a:t>39</a:t>
            </a:fld>
            <a:endParaRPr lang="en-US"/>
          </a:p>
        </p:txBody>
      </p:sp>
    </p:spTree>
    <p:extLst>
      <p:ext uri="{BB962C8B-B14F-4D97-AF65-F5344CB8AC3E}">
        <p14:creationId xmlns:p14="http://schemas.microsoft.com/office/powerpoint/2010/main" val="3013186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0F062-28FD-48DA-8703-804E43CF2B17}"/>
              </a:ext>
            </a:extLst>
          </p:cNvPr>
          <p:cNvSpPr>
            <a:spLocks noGrp="1"/>
          </p:cNvSpPr>
          <p:nvPr>
            <p:ph type="title"/>
          </p:nvPr>
        </p:nvSpPr>
        <p:spPr/>
        <p:txBody>
          <a:bodyPr/>
          <a:lstStyle/>
          <a:p>
            <a:r>
              <a:rPr lang="en-US">
                <a:latin typeface="Halis GR Regular" panose="02000505040000020004" pitchFamily="50" charset="0"/>
              </a:rPr>
              <a:t>Entity Relationship Diagram</a:t>
            </a:r>
            <a:endParaRPr lang="en-US" dirty="0">
              <a:latin typeface="Halis GR Regular" panose="02000505040000020004" pitchFamily="50" charset="0"/>
            </a:endParaRPr>
          </a:p>
        </p:txBody>
      </p:sp>
      <p:pic>
        <p:nvPicPr>
          <p:cNvPr id="5" name="Content Placeholder 4" descr="A screenshot of a cell phone&#10;&#10;Description generated with high confidence">
            <a:extLst>
              <a:ext uri="{FF2B5EF4-FFF2-40B4-BE49-F238E27FC236}">
                <a16:creationId xmlns:a16="http://schemas.microsoft.com/office/drawing/2014/main" id="{AE653F9A-299F-4896-BFA8-2B564384C6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390085"/>
            <a:ext cx="8947150" cy="3520868"/>
          </a:xfrm>
        </p:spPr>
      </p:pic>
      <p:sp>
        <p:nvSpPr>
          <p:cNvPr id="6" name="Slide Number Placeholder 5">
            <a:extLst>
              <a:ext uri="{FF2B5EF4-FFF2-40B4-BE49-F238E27FC236}">
                <a16:creationId xmlns:a16="http://schemas.microsoft.com/office/drawing/2014/main" id="{1592C52E-8015-45EC-BD9C-FAC849BAAC11}"/>
              </a:ext>
            </a:extLst>
          </p:cNvPr>
          <p:cNvSpPr>
            <a:spLocks noGrp="1"/>
          </p:cNvSpPr>
          <p:nvPr>
            <p:ph type="sldNum" sz="quarter" idx="12"/>
          </p:nvPr>
        </p:nvSpPr>
        <p:spPr/>
        <p:txBody>
          <a:bodyPr/>
          <a:lstStyle/>
          <a:p>
            <a:fld id="{4EFE972A-EA09-4B6A-87AB-A7F0C0856D0D}" type="slidenum">
              <a:rPr lang="en-US" smtClean="0"/>
              <a:t>4</a:t>
            </a:fld>
            <a:endParaRPr lang="en-US"/>
          </a:p>
        </p:txBody>
      </p:sp>
    </p:spTree>
    <p:extLst>
      <p:ext uri="{BB962C8B-B14F-4D97-AF65-F5344CB8AC3E}">
        <p14:creationId xmlns:p14="http://schemas.microsoft.com/office/powerpoint/2010/main" val="2128406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1B130-B012-431F-B02F-095C82D83713}"/>
              </a:ext>
            </a:extLst>
          </p:cNvPr>
          <p:cNvSpPr>
            <a:spLocks noGrp="1"/>
          </p:cNvSpPr>
          <p:nvPr>
            <p:ph type="title"/>
          </p:nvPr>
        </p:nvSpPr>
        <p:spPr/>
        <p:txBody>
          <a:bodyPr>
            <a:normAutofit/>
          </a:bodyPr>
          <a:lstStyle/>
          <a:p>
            <a:r>
              <a:rPr lang="en-US" sz="2000" dirty="0">
                <a:latin typeface="Halis GR Regular" panose="02000505040000020004" pitchFamily="50" charset="0"/>
              </a:rPr>
              <a:t>Shows the Current Players</a:t>
            </a:r>
          </a:p>
        </p:txBody>
      </p:sp>
      <p:sp>
        <p:nvSpPr>
          <p:cNvPr id="3" name="Content Placeholder 2">
            <a:extLst>
              <a:ext uri="{FF2B5EF4-FFF2-40B4-BE49-F238E27FC236}">
                <a16:creationId xmlns:a16="http://schemas.microsoft.com/office/drawing/2014/main" id="{2BD27EC0-716D-4BF1-B060-99ABEC72E969}"/>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VIEW </a:t>
            </a:r>
            <a:r>
              <a:rPr lang="en-US" sz="1500" dirty="0" err="1">
                <a:latin typeface="Halis GR Regular" panose="02000505040000020004" pitchFamily="50" charset="0"/>
              </a:rPr>
              <a:t>CurrentPlayers</a:t>
            </a:r>
            <a:r>
              <a:rPr lang="en-US" sz="1500" dirty="0">
                <a:latin typeface="Halis GR Regular" panose="02000505040000020004" pitchFamily="50" charset="0"/>
              </a:rPr>
              <a:t> </a:t>
            </a:r>
          </a:p>
          <a:p>
            <a:pPr marL="0" indent="0">
              <a:buNone/>
            </a:pPr>
            <a:r>
              <a:rPr lang="en-US" sz="1500" dirty="0">
                <a:latin typeface="Halis GR Regular" panose="02000505040000020004" pitchFamily="50" charset="0"/>
              </a:rPr>
              <a:t>AS</a:t>
            </a:r>
          </a:p>
          <a:p>
            <a:pPr marL="0" indent="0">
              <a:buNone/>
            </a:pPr>
            <a:r>
              <a:rPr lang="en-US" sz="1500" dirty="0">
                <a:latin typeface="Halis GR Regular" panose="02000505040000020004" pitchFamily="50" charset="0"/>
              </a:rPr>
              <a:t>SELECT            </a:t>
            </a:r>
            <a:r>
              <a:rPr lang="en-US" sz="1500" dirty="0" err="1">
                <a:latin typeface="Halis GR Regular" panose="02000505040000020004" pitchFamily="50" charset="0"/>
              </a:rPr>
              <a:t>playerDisplayName</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FROM              Player;</a:t>
            </a:r>
          </a:p>
          <a:p>
            <a:pPr marL="0" indent="0">
              <a:buNone/>
            </a:pPr>
            <a:r>
              <a:rPr lang="en-US" sz="1500" dirty="0">
                <a:latin typeface="Halis GR Regular" panose="02000505040000020004" pitchFamily="50" charset="0"/>
              </a:rPr>
              <a:t>SELECT            * </a:t>
            </a:r>
          </a:p>
          <a:p>
            <a:pPr marL="0" indent="0">
              <a:buNone/>
            </a:pPr>
            <a:r>
              <a:rPr lang="en-US" sz="1500" dirty="0">
                <a:latin typeface="Halis GR Regular" panose="02000505040000020004" pitchFamily="50" charset="0"/>
              </a:rPr>
              <a:t>FROM              </a:t>
            </a:r>
            <a:r>
              <a:rPr lang="en-US" sz="1500" dirty="0" err="1">
                <a:latin typeface="Halis GR Regular" panose="02000505040000020004" pitchFamily="50" charset="0"/>
              </a:rPr>
              <a:t>CurrentPlayers</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ORDER BY       </a:t>
            </a:r>
            <a:r>
              <a:rPr lang="en-US" sz="1500" dirty="0" err="1">
                <a:latin typeface="Halis GR Regular" panose="02000505040000020004" pitchFamily="50" charset="0"/>
              </a:rPr>
              <a:t>playerDisplayName</a:t>
            </a:r>
            <a:r>
              <a:rPr lang="en-US" sz="1500" dirty="0">
                <a:latin typeface="Halis GR Regular" panose="02000505040000020004" pitchFamily="50" charset="0"/>
              </a:rPr>
              <a:t> ASC;</a:t>
            </a:r>
          </a:p>
        </p:txBody>
      </p:sp>
      <p:sp>
        <p:nvSpPr>
          <p:cNvPr id="4" name="Slide Number Placeholder 3">
            <a:extLst>
              <a:ext uri="{FF2B5EF4-FFF2-40B4-BE49-F238E27FC236}">
                <a16:creationId xmlns:a16="http://schemas.microsoft.com/office/drawing/2014/main" id="{7FAF9FEA-A766-47D6-9162-11642FD042ED}"/>
              </a:ext>
            </a:extLst>
          </p:cNvPr>
          <p:cNvSpPr>
            <a:spLocks noGrp="1"/>
          </p:cNvSpPr>
          <p:nvPr>
            <p:ph type="sldNum" sz="quarter" idx="12"/>
          </p:nvPr>
        </p:nvSpPr>
        <p:spPr/>
        <p:txBody>
          <a:bodyPr/>
          <a:lstStyle/>
          <a:p>
            <a:fld id="{4EFE972A-EA09-4B6A-87AB-A7F0C0856D0D}" type="slidenum">
              <a:rPr lang="en-US" smtClean="0"/>
              <a:t>40</a:t>
            </a:fld>
            <a:endParaRPr lang="en-US"/>
          </a:p>
        </p:txBody>
      </p:sp>
    </p:spTree>
    <p:extLst>
      <p:ext uri="{BB962C8B-B14F-4D97-AF65-F5344CB8AC3E}">
        <p14:creationId xmlns:p14="http://schemas.microsoft.com/office/powerpoint/2010/main" val="4064891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88F2-C429-4A73-874F-CA71EE538602}"/>
              </a:ext>
            </a:extLst>
          </p:cNvPr>
          <p:cNvSpPr>
            <a:spLocks noGrp="1"/>
          </p:cNvSpPr>
          <p:nvPr>
            <p:ph type="title"/>
          </p:nvPr>
        </p:nvSpPr>
        <p:spPr/>
        <p:txBody>
          <a:bodyPr/>
          <a:lstStyle/>
          <a:p>
            <a:endParaRPr lang="en-US" dirty="0"/>
          </a:p>
        </p:txBody>
      </p:sp>
      <p:pic>
        <p:nvPicPr>
          <p:cNvPr id="5" name="Content Placeholder 4" descr="A screenshot of a cell phone&#10;&#10;Description generated with very high confidence">
            <a:extLst>
              <a:ext uri="{FF2B5EF4-FFF2-40B4-BE49-F238E27FC236}">
                <a16:creationId xmlns:a16="http://schemas.microsoft.com/office/drawing/2014/main" id="{FD55072A-D2FF-4055-A747-B93ED576B4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991" y="2507521"/>
            <a:ext cx="5486017" cy="1842958"/>
          </a:xfrm>
        </p:spPr>
      </p:pic>
      <p:sp>
        <p:nvSpPr>
          <p:cNvPr id="6" name="Slide Number Placeholder 5">
            <a:extLst>
              <a:ext uri="{FF2B5EF4-FFF2-40B4-BE49-F238E27FC236}">
                <a16:creationId xmlns:a16="http://schemas.microsoft.com/office/drawing/2014/main" id="{C1D02A74-1363-4AD8-B698-4EB580D2C676}"/>
              </a:ext>
            </a:extLst>
          </p:cNvPr>
          <p:cNvSpPr>
            <a:spLocks noGrp="1"/>
          </p:cNvSpPr>
          <p:nvPr>
            <p:ph type="sldNum" sz="quarter" idx="12"/>
          </p:nvPr>
        </p:nvSpPr>
        <p:spPr/>
        <p:txBody>
          <a:bodyPr/>
          <a:lstStyle/>
          <a:p>
            <a:fld id="{4EFE972A-EA09-4B6A-87AB-A7F0C0856D0D}" type="slidenum">
              <a:rPr lang="en-US" smtClean="0"/>
              <a:t>41</a:t>
            </a:fld>
            <a:endParaRPr lang="en-US"/>
          </a:p>
        </p:txBody>
      </p:sp>
    </p:spTree>
    <p:extLst>
      <p:ext uri="{BB962C8B-B14F-4D97-AF65-F5344CB8AC3E}">
        <p14:creationId xmlns:p14="http://schemas.microsoft.com/office/powerpoint/2010/main" val="33074879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999EF-1948-4ECF-9B13-97FC743C5CDC}"/>
              </a:ext>
            </a:extLst>
          </p:cNvPr>
          <p:cNvSpPr>
            <a:spLocks noGrp="1"/>
          </p:cNvSpPr>
          <p:nvPr>
            <p:ph type="title"/>
          </p:nvPr>
        </p:nvSpPr>
        <p:spPr/>
        <p:txBody>
          <a:bodyPr>
            <a:normAutofit/>
          </a:bodyPr>
          <a:lstStyle/>
          <a:p>
            <a:r>
              <a:rPr lang="en-US" sz="2000" dirty="0">
                <a:latin typeface="Halis GR Regular" panose="02000505040000020004" pitchFamily="50" charset="0"/>
              </a:rPr>
              <a:t>Shows the Leaders Class, Name, and Ability</a:t>
            </a:r>
          </a:p>
        </p:txBody>
      </p:sp>
      <p:sp>
        <p:nvSpPr>
          <p:cNvPr id="3" name="Content Placeholder 2">
            <a:extLst>
              <a:ext uri="{FF2B5EF4-FFF2-40B4-BE49-F238E27FC236}">
                <a16:creationId xmlns:a16="http://schemas.microsoft.com/office/drawing/2014/main" id="{D1E10E5B-2519-4FF1-81F2-0715AABCDADE}"/>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VIEW </a:t>
            </a:r>
            <a:r>
              <a:rPr lang="en-US" sz="1500" dirty="0" err="1">
                <a:latin typeface="Halis GR Regular" panose="02000505040000020004" pitchFamily="50" charset="0"/>
              </a:rPr>
              <a:t>LeaderClass</a:t>
            </a:r>
            <a:r>
              <a:rPr lang="en-US" sz="1500" dirty="0">
                <a:latin typeface="Halis GR Regular" panose="02000505040000020004" pitchFamily="50" charset="0"/>
              </a:rPr>
              <a:t> </a:t>
            </a:r>
          </a:p>
          <a:p>
            <a:pPr marL="0" indent="0">
              <a:buNone/>
            </a:pPr>
            <a:r>
              <a:rPr lang="en-US" sz="1500" dirty="0">
                <a:latin typeface="Halis GR Regular" panose="02000505040000020004" pitchFamily="50" charset="0"/>
              </a:rPr>
              <a:t>AS</a:t>
            </a:r>
          </a:p>
          <a:p>
            <a:pPr marL="0" indent="0">
              <a:buNone/>
            </a:pPr>
            <a:r>
              <a:rPr lang="en-US" sz="1500" dirty="0">
                <a:latin typeface="Halis GR Regular" panose="02000505040000020004" pitchFamily="50" charset="0"/>
              </a:rPr>
              <a:t>SELECT 	        </a:t>
            </a:r>
            <a:r>
              <a:rPr lang="en-US" sz="1500" dirty="0" err="1">
                <a:latin typeface="Halis GR Regular" panose="02000505040000020004" pitchFamily="50" charset="0"/>
              </a:rPr>
              <a:t>leaderClass</a:t>
            </a:r>
            <a:r>
              <a:rPr lang="en-US" sz="1500" dirty="0">
                <a:latin typeface="Halis GR Regular" panose="02000505040000020004" pitchFamily="50" charset="0"/>
              </a:rPr>
              <a:t>, </a:t>
            </a:r>
            <a:r>
              <a:rPr lang="en-US" sz="1500" dirty="0" err="1">
                <a:latin typeface="Halis GR Regular" panose="02000505040000020004" pitchFamily="50" charset="0"/>
              </a:rPr>
              <a:t>leaderName</a:t>
            </a:r>
            <a:r>
              <a:rPr lang="en-US" sz="1500" dirty="0">
                <a:latin typeface="Halis GR Regular" panose="02000505040000020004" pitchFamily="50" charset="0"/>
              </a:rPr>
              <a:t>, </a:t>
            </a:r>
            <a:r>
              <a:rPr lang="en-US" sz="1500" dirty="0" err="1">
                <a:latin typeface="Halis GR Regular" panose="02000505040000020004" pitchFamily="50" charset="0"/>
              </a:rPr>
              <a:t>leaderAbility</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FROM              Leader;</a:t>
            </a:r>
          </a:p>
          <a:p>
            <a:pPr marL="0" indent="0">
              <a:buNone/>
            </a:pPr>
            <a:r>
              <a:rPr lang="en-US" sz="1500" dirty="0">
                <a:latin typeface="Halis GR Regular" panose="02000505040000020004" pitchFamily="50" charset="0"/>
              </a:rPr>
              <a:t>SELECT            * </a:t>
            </a:r>
          </a:p>
          <a:p>
            <a:pPr marL="0" indent="0">
              <a:buNone/>
            </a:pPr>
            <a:r>
              <a:rPr lang="en-US" sz="1500" dirty="0">
                <a:latin typeface="Halis GR Regular" panose="02000505040000020004" pitchFamily="50" charset="0"/>
              </a:rPr>
              <a:t>FROM              </a:t>
            </a:r>
            <a:r>
              <a:rPr lang="en-US" sz="1500" dirty="0" err="1">
                <a:latin typeface="Halis GR Regular" panose="02000505040000020004" pitchFamily="50" charset="0"/>
              </a:rPr>
              <a:t>LeaderClass</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ORDER BY       </a:t>
            </a:r>
            <a:r>
              <a:rPr lang="en-US" sz="1500" dirty="0" err="1">
                <a:latin typeface="Halis GR Regular" panose="02000505040000020004" pitchFamily="50" charset="0"/>
              </a:rPr>
              <a:t>leaderClass</a:t>
            </a:r>
            <a:r>
              <a:rPr lang="en-US" sz="1500" dirty="0">
                <a:latin typeface="Halis GR Regular" panose="02000505040000020004" pitchFamily="50" charset="0"/>
              </a:rPr>
              <a:t> ASC;</a:t>
            </a:r>
          </a:p>
        </p:txBody>
      </p:sp>
      <p:sp>
        <p:nvSpPr>
          <p:cNvPr id="4" name="Slide Number Placeholder 3">
            <a:extLst>
              <a:ext uri="{FF2B5EF4-FFF2-40B4-BE49-F238E27FC236}">
                <a16:creationId xmlns:a16="http://schemas.microsoft.com/office/drawing/2014/main" id="{9B7F30A0-F781-4021-85A8-22DA3FF24943}"/>
              </a:ext>
            </a:extLst>
          </p:cNvPr>
          <p:cNvSpPr>
            <a:spLocks noGrp="1"/>
          </p:cNvSpPr>
          <p:nvPr>
            <p:ph type="sldNum" sz="quarter" idx="12"/>
          </p:nvPr>
        </p:nvSpPr>
        <p:spPr/>
        <p:txBody>
          <a:bodyPr/>
          <a:lstStyle/>
          <a:p>
            <a:fld id="{4EFE972A-EA09-4B6A-87AB-A7F0C0856D0D}" type="slidenum">
              <a:rPr lang="en-US" smtClean="0"/>
              <a:t>42</a:t>
            </a:fld>
            <a:endParaRPr lang="en-US"/>
          </a:p>
        </p:txBody>
      </p:sp>
    </p:spTree>
    <p:extLst>
      <p:ext uri="{BB962C8B-B14F-4D97-AF65-F5344CB8AC3E}">
        <p14:creationId xmlns:p14="http://schemas.microsoft.com/office/powerpoint/2010/main" val="2861379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A396F-263E-4BBD-B602-3C3E48BD5F91}"/>
              </a:ext>
            </a:extLst>
          </p:cNvPr>
          <p:cNvSpPr>
            <a:spLocks noGrp="1"/>
          </p:cNvSpPr>
          <p:nvPr>
            <p:ph type="title"/>
          </p:nvPr>
        </p:nvSpPr>
        <p:spPr/>
        <p:txBody>
          <a:bodyPr/>
          <a:lstStyle/>
          <a:p>
            <a:endParaRPr lang="en-US"/>
          </a:p>
        </p:txBody>
      </p:sp>
      <p:pic>
        <p:nvPicPr>
          <p:cNvPr id="5" name="Content Placeholder 4" descr="A screenshot of a cell phone&#10;&#10;Description generated with very high confidence">
            <a:extLst>
              <a:ext uri="{FF2B5EF4-FFF2-40B4-BE49-F238E27FC236}">
                <a16:creationId xmlns:a16="http://schemas.microsoft.com/office/drawing/2014/main" id="{BCD9981E-823C-40CA-B62F-CA8F8D8D37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192" y="2722411"/>
            <a:ext cx="11451615" cy="1413178"/>
          </a:xfrm>
        </p:spPr>
      </p:pic>
      <p:sp>
        <p:nvSpPr>
          <p:cNvPr id="6" name="Slide Number Placeholder 5">
            <a:extLst>
              <a:ext uri="{FF2B5EF4-FFF2-40B4-BE49-F238E27FC236}">
                <a16:creationId xmlns:a16="http://schemas.microsoft.com/office/drawing/2014/main" id="{5DB67BF4-0255-4537-BD6C-0D5A63E802D7}"/>
              </a:ext>
            </a:extLst>
          </p:cNvPr>
          <p:cNvSpPr>
            <a:spLocks noGrp="1"/>
          </p:cNvSpPr>
          <p:nvPr>
            <p:ph type="sldNum" sz="quarter" idx="12"/>
          </p:nvPr>
        </p:nvSpPr>
        <p:spPr/>
        <p:txBody>
          <a:bodyPr/>
          <a:lstStyle/>
          <a:p>
            <a:fld id="{4EFE972A-EA09-4B6A-87AB-A7F0C0856D0D}" type="slidenum">
              <a:rPr lang="en-US" smtClean="0"/>
              <a:t>43</a:t>
            </a:fld>
            <a:endParaRPr lang="en-US"/>
          </a:p>
        </p:txBody>
      </p:sp>
    </p:spTree>
    <p:extLst>
      <p:ext uri="{BB962C8B-B14F-4D97-AF65-F5344CB8AC3E}">
        <p14:creationId xmlns:p14="http://schemas.microsoft.com/office/powerpoint/2010/main" val="695030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D04D0-A484-4095-9006-D929BABBB917}"/>
              </a:ext>
            </a:extLst>
          </p:cNvPr>
          <p:cNvSpPr>
            <a:spLocks noGrp="1"/>
          </p:cNvSpPr>
          <p:nvPr>
            <p:ph type="title"/>
          </p:nvPr>
        </p:nvSpPr>
        <p:spPr>
          <a:xfrm>
            <a:off x="567061" y="2698750"/>
            <a:ext cx="11057878" cy="1460500"/>
          </a:xfrm>
        </p:spPr>
        <p:txBody>
          <a:bodyPr>
            <a:noAutofit/>
          </a:bodyPr>
          <a:lstStyle/>
          <a:p>
            <a:pPr algn="ctr"/>
            <a:r>
              <a:rPr lang="en-US" sz="9600" dirty="0">
                <a:latin typeface="Halis GR Regular" panose="02000505040000020004" pitchFamily="50" charset="0"/>
              </a:rPr>
              <a:t>Stored Procedures</a:t>
            </a:r>
          </a:p>
        </p:txBody>
      </p:sp>
      <p:sp>
        <p:nvSpPr>
          <p:cNvPr id="4" name="Slide Number Placeholder 3">
            <a:extLst>
              <a:ext uri="{FF2B5EF4-FFF2-40B4-BE49-F238E27FC236}">
                <a16:creationId xmlns:a16="http://schemas.microsoft.com/office/drawing/2014/main" id="{C2049543-0159-42D2-B67C-352014444468}"/>
              </a:ext>
            </a:extLst>
          </p:cNvPr>
          <p:cNvSpPr>
            <a:spLocks noGrp="1"/>
          </p:cNvSpPr>
          <p:nvPr>
            <p:ph type="sldNum" sz="quarter" idx="12"/>
          </p:nvPr>
        </p:nvSpPr>
        <p:spPr/>
        <p:txBody>
          <a:bodyPr/>
          <a:lstStyle/>
          <a:p>
            <a:fld id="{4EFE972A-EA09-4B6A-87AB-A7F0C0856D0D}" type="slidenum">
              <a:rPr lang="en-US" smtClean="0"/>
              <a:t>44</a:t>
            </a:fld>
            <a:endParaRPr lang="en-US"/>
          </a:p>
        </p:txBody>
      </p:sp>
    </p:spTree>
    <p:extLst>
      <p:ext uri="{BB962C8B-B14F-4D97-AF65-F5344CB8AC3E}">
        <p14:creationId xmlns:p14="http://schemas.microsoft.com/office/powerpoint/2010/main" val="2692242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CC6D-EEBC-451C-8EB6-393E5EC0D31B}"/>
              </a:ext>
            </a:extLst>
          </p:cNvPr>
          <p:cNvSpPr>
            <a:spLocks noGrp="1"/>
          </p:cNvSpPr>
          <p:nvPr>
            <p:ph type="title"/>
          </p:nvPr>
        </p:nvSpPr>
        <p:spPr/>
        <p:txBody>
          <a:bodyPr>
            <a:normAutofit/>
          </a:bodyPr>
          <a:lstStyle/>
          <a:p>
            <a:r>
              <a:rPr lang="en-US" sz="2000" dirty="0">
                <a:latin typeface="Halis GR Regular" panose="02000505040000020004" pitchFamily="50" charset="0"/>
              </a:rPr>
              <a:t>Add every round a player has won when they win a round</a:t>
            </a:r>
          </a:p>
        </p:txBody>
      </p:sp>
      <p:sp>
        <p:nvSpPr>
          <p:cNvPr id="3" name="Content Placeholder 2">
            <a:extLst>
              <a:ext uri="{FF2B5EF4-FFF2-40B4-BE49-F238E27FC236}">
                <a16:creationId xmlns:a16="http://schemas.microsoft.com/office/drawing/2014/main" id="{0C147001-D56C-4213-84E5-2E1632D8CB7D}"/>
              </a:ext>
            </a:extLst>
          </p:cNvPr>
          <p:cNvSpPr>
            <a:spLocks noGrp="1"/>
          </p:cNvSpPr>
          <p:nvPr>
            <p:ph idx="1"/>
          </p:nvPr>
        </p:nvSpPr>
        <p:spPr/>
        <p:txBody>
          <a:bodyPr>
            <a:normAutofit fontScale="92500" lnSpcReduction="10000"/>
          </a:bodyPr>
          <a:lstStyle/>
          <a:p>
            <a:pPr marL="0" indent="0">
              <a:buNone/>
            </a:pPr>
            <a:r>
              <a:rPr lang="en-US" sz="1500" dirty="0">
                <a:latin typeface="Halis GR Regular" panose="02000505040000020004" pitchFamily="50" charset="0"/>
                <a:cs typeface="Times New Roman" panose="02020603050405020304" pitchFamily="18" charset="0"/>
              </a:rPr>
              <a:t>CREATE OR REPLACE FUNCTION </a:t>
            </a:r>
            <a:r>
              <a:rPr lang="en-US" sz="1500" dirty="0" err="1">
                <a:latin typeface="Halis GR Regular" panose="02000505040000020004" pitchFamily="50" charset="0"/>
                <a:cs typeface="Times New Roman" panose="02020603050405020304" pitchFamily="18" charset="0"/>
              </a:rPr>
              <a:t>playerRoundsWon</a:t>
            </a:r>
            <a:r>
              <a:rPr lang="en-US" sz="1500" dirty="0">
                <a:latin typeface="Halis GR Regular" panose="02000505040000020004" pitchFamily="50" charset="0"/>
                <a:cs typeface="Times New Roman" panose="02020603050405020304" pitchFamily="18" charset="0"/>
              </a:rPr>
              <a:t>()</a:t>
            </a:r>
          </a:p>
          <a:p>
            <a:pPr marL="0" indent="0">
              <a:buNone/>
            </a:pPr>
            <a:r>
              <a:rPr lang="en-US" sz="1500" dirty="0">
                <a:latin typeface="Halis GR Regular" panose="02000505040000020004" pitchFamily="50" charset="0"/>
                <a:cs typeface="Times New Roman" panose="02020603050405020304" pitchFamily="18" charset="0"/>
              </a:rPr>
              <a:t>RETURNS TRIGGER AS $$</a:t>
            </a:r>
          </a:p>
          <a:p>
            <a:pPr marL="0" indent="0">
              <a:buNone/>
            </a:pPr>
            <a:r>
              <a:rPr lang="en-US" sz="1500" dirty="0">
                <a:latin typeface="Halis GR Regular" panose="02000505040000020004" pitchFamily="50" charset="0"/>
                <a:cs typeface="Times New Roman" panose="02020603050405020304" pitchFamily="18" charset="0"/>
              </a:rPr>
              <a:t>DECLARE</a:t>
            </a:r>
          </a:p>
          <a:p>
            <a:pPr marL="0" indent="0">
              <a:buNone/>
            </a:pPr>
            <a:r>
              <a:rPr lang="en-US" sz="1500" dirty="0">
                <a:latin typeface="Halis GR Regular" panose="02000505040000020004" pitchFamily="50" charset="0"/>
                <a:cs typeface="Times New Roman" panose="02020603050405020304" pitchFamily="18" charset="0"/>
              </a:rPr>
              <a:t>BEGIN</a:t>
            </a:r>
          </a:p>
          <a:p>
            <a:pPr marL="0" indent="0">
              <a:buNone/>
            </a:pPr>
            <a:r>
              <a:rPr lang="en-US" sz="1500" dirty="0">
                <a:latin typeface="Halis GR Regular" panose="02000505040000020004" pitchFamily="50" charset="0"/>
                <a:cs typeface="Times New Roman" panose="02020603050405020304" pitchFamily="18" charset="0"/>
              </a:rPr>
              <a:t>IF </a:t>
            </a:r>
            <a:r>
              <a:rPr lang="en-US" sz="1500" dirty="0" err="1">
                <a:latin typeface="Halis GR Regular" panose="02000505040000020004" pitchFamily="50" charset="0"/>
                <a:cs typeface="Times New Roman" panose="02020603050405020304" pitchFamily="18" charset="0"/>
              </a:rPr>
              <a:t>roundsWonToday</a:t>
            </a:r>
            <a:r>
              <a:rPr lang="en-US" sz="1500" dirty="0">
                <a:latin typeface="Halis GR Regular" panose="02000505040000020004" pitchFamily="50" charset="0"/>
                <a:cs typeface="Times New Roman" panose="02020603050405020304" pitchFamily="18" charset="0"/>
              </a:rPr>
              <a:t> &gt; 0 THEN</a:t>
            </a:r>
          </a:p>
          <a:p>
            <a:pPr marL="0" indent="0">
              <a:buNone/>
            </a:pPr>
            <a:r>
              <a:rPr lang="en-US" sz="1500" dirty="0">
                <a:latin typeface="Halis GR Regular" panose="02000505040000020004" pitchFamily="50" charset="0"/>
                <a:cs typeface="Times New Roman" panose="02020603050405020304" pitchFamily="18" charset="0"/>
              </a:rPr>
              <a:t>SET </a:t>
            </a:r>
            <a:r>
              <a:rPr lang="en-US" sz="1500" dirty="0" err="1">
                <a:latin typeface="Halis GR Regular" panose="02000505040000020004" pitchFamily="50" charset="0"/>
                <a:cs typeface="Times New Roman" panose="02020603050405020304" pitchFamily="18" charset="0"/>
              </a:rPr>
              <a:t>roundsWonToday</a:t>
            </a:r>
            <a:r>
              <a:rPr lang="en-US" sz="1500" dirty="0">
                <a:latin typeface="Halis GR Regular" panose="02000505040000020004" pitchFamily="50" charset="0"/>
                <a:cs typeface="Times New Roman" panose="02020603050405020304" pitchFamily="18" charset="0"/>
              </a:rPr>
              <a:t> = 1;</a:t>
            </a:r>
          </a:p>
          <a:p>
            <a:pPr marL="0" indent="0">
              <a:buNone/>
            </a:pPr>
            <a:r>
              <a:rPr lang="en-US" sz="1500" dirty="0">
                <a:latin typeface="Halis GR Regular" panose="02000505040000020004" pitchFamily="50" charset="0"/>
                <a:cs typeface="Times New Roman" panose="02020603050405020304" pitchFamily="18" charset="0"/>
              </a:rPr>
              <a:t>END IF;</a:t>
            </a:r>
          </a:p>
          <a:p>
            <a:pPr marL="0" indent="0">
              <a:buNone/>
            </a:pPr>
            <a:r>
              <a:rPr lang="en-US" sz="1500" dirty="0">
                <a:latin typeface="Halis GR Regular" panose="02000505040000020004" pitchFamily="50" charset="0"/>
                <a:cs typeface="Times New Roman" panose="02020603050405020304" pitchFamily="18" charset="0"/>
              </a:rPr>
              <a:t>RETURN new;</a:t>
            </a:r>
          </a:p>
          <a:p>
            <a:pPr marL="0" indent="0">
              <a:buNone/>
            </a:pPr>
            <a:r>
              <a:rPr lang="en-US" sz="1500" dirty="0">
                <a:latin typeface="Halis GR Regular" panose="02000505040000020004" pitchFamily="50" charset="0"/>
                <a:cs typeface="Times New Roman" panose="02020603050405020304" pitchFamily="18" charset="0"/>
              </a:rPr>
              <a:t>END;</a:t>
            </a:r>
          </a:p>
          <a:p>
            <a:pPr marL="0" indent="0">
              <a:buNone/>
            </a:pPr>
            <a:r>
              <a:rPr lang="en-US" sz="1500" dirty="0">
                <a:latin typeface="Halis GR Regular" panose="02000505040000020004" pitchFamily="50" charset="0"/>
                <a:cs typeface="Times New Roman" panose="02020603050405020304" pitchFamily="18" charset="0"/>
              </a:rPr>
              <a:t>$$ language </a:t>
            </a:r>
            <a:r>
              <a:rPr lang="en-US" sz="1500" dirty="0" err="1">
                <a:latin typeface="Halis GR Regular" panose="02000505040000020004" pitchFamily="50" charset="0"/>
                <a:cs typeface="Times New Roman" panose="02020603050405020304" pitchFamily="18" charset="0"/>
              </a:rPr>
              <a:t>plpgsql</a:t>
            </a:r>
            <a:r>
              <a:rPr lang="en-US" sz="1500" dirty="0">
                <a:latin typeface="Halis GR Regular" panose="02000505040000020004" pitchFamily="50" charset="0"/>
                <a:cs typeface="Times New Roman" panose="02020603050405020304" pitchFamily="18" charset="0"/>
              </a:rPr>
              <a:t>;</a:t>
            </a:r>
          </a:p>
        </p:txBody>
      </p:sp>
      <p:sp>
        <p:nvSpPr>
          <p:cNvPr id="4" name="Slide Number Placeholder 3">
            <a:extLst>
              <a:ext uri="{FF2B5EF4-FFF2-40B4-BE49-F238E27FC236}">
                <a16:creationId xmlns:a16="http://schemas.microsoft.com/office/drawing/2014/main" id="{18860B5D-C3C8-4019-B7F2-4DD783B90CAC}"/>
              </a:ext>
            </a:extLst>
          </p:cNvPr>
          <p:cNvSpPr>
            <a:spLocks noGrp="1"/>
          </p:cNvSpPr>
          <p:nvPr>
            <p:ph type="sldNum" sz="quarter" idx="12"/>
          </p:nvPr>
        </p:nvSpPr>
        <p:spPr/>
        <p:txBody>
          <a:bodyPr/>
          <a:lstStyle/>
          <a:p>
            <a:fld id="{4EFE972A-EA09-4B6A-87AB-A7F0C0856D0D}" type="slidenum">
              <a:rPr lang="en-US" smtClean="0"/>
              <a:t>45</a:t>
            </a:fld>
            <a:endParaRPr lang="en-US"/>
          </a:p>
        </p:txBody>
      </p:sp>
    </p:spTree>
    <p:extLst>
      <p:ext uri="{BB962C8B-B14F-4D97-AF65-F5344CB8AC3E}">
        <p14:creationId xmlns:p14="http://schemas.microsoft.com/office/powerpoint/2010/main" val="1133572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D64E0-FEF9-400A-9DE7-E9A4561288F0}"/>
              </a:ext>
            </a:extLst>
          </p:cNvPr>
          <p:cNvSpPr>
            <a:spLocks noGrp="1"/>
          </p:cNvSpPr>
          <p:nvPr>
            <p:ph type="title"/>
          </p:nvPr>
        </p:nvSpPr>
        <p:spPr>
          <a:xfrm>
            <a:off x="838200" y="2766218"/>
            <a:ext cx="10515600" cy="1325563"/>
          </a:xfrm>
        </p:spPr>
        <p:txBody>
          <a:bodyPr>
            <a:noAutofit/>
          </a:bodyPr>
          <a:lstStyle/>
          <a:p>
            <a:pPr algn="ctr"/>
            <a:r>
              <a:rPr lang="en-US" sz="9600" dirty="0">
                <a:latin typeface="Halis GR Regular" panose="02000505040000020004" pitchFamily="50" charset="0"/>
              </a:rPr>
              <a:t>Triggers</a:t>
            </a:r>
          </a:p>
        </p:txBody>
      </p:sp>
      <p:sp>
        <p:nvSpPr>
          <p:cNvPr id="4" name="Slide Number Placeholder 3">
            <a:extLst>
              <a:ext uri="{FF2B5EF4-FFF2-40B4-BE49-F238E27FC236}">
                <a16:creationId xmlns:a16="http://schemas.microsoft.com/office/drawing/2014/main" id="{2CC32D0B-E647-4390-96BF-3EDAD3936324}"/>
              </a:ext>
            </a:extLst>
          </p:cNvPr>
          <p:cNvSpPr>
            <a:spLocks noGrp="1"/>
          </p:cNvSpPr>
          <p:nvPr>
            <p:ph type="sldNum" sz="quarter" idx="12"/>
          </p:nvPr>
        </p:nvSpPr>
        <p:spPr/>
        <p:txBody>
          <a:bodyPr/>
          <a:lstStyle/>
          <a:p>
            <a:fld id="{4EFE972A-EA09-4B6A-87AB-A7F0C0856D0D}" type="slidenum">
              <a:rPr lang="en-US" smtClean="0"/>
              <a:t>46</a:t>
            </a:fld>
            <a:endParaRPr lang="en-US"/>
          </a:p>
        </p:txBody>
      </p:sp>
    </p:spTree>
    <p:extLst>
      <p:ext uri="{BB962C8B-B14F-4D97-AF65-F5344CB8AC3E}">
        <p14:creationId xmlns:p14="http://schemas.microsoft.com/office/powerpoint/2010/main" val="371522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FD3C4-3394-4B99-B6BE-E90F10E1C6E9}"/>
              </a:ext>
            </a:extLst>
          </p:cNvPr>
          <p:cNvSpPr>
            <a:spLocks noGrp="1"/>
          </p:cNvSpPr>
          <p:nvPr>
            <p:ph type="title"/>
          </p:nvPr>
        </p:nvSpPr>
        <p:spPr/>
        <p:txBody>
          <a:bodyPr>
            <a:normAutofit/>
          </a:bodyPr>
          <a:lstStyle/>
          <a:p>
            <a:r>
              <a:rPr lang="en-US" sz="2000" dirty="0">
                <a:latin typeface="Halis GR Regular" panose="02000505040000020004" pitchFamily="50" charset="0"/>
              </a:rPr>
              <a:t>This is a continuation based off of my Store Procedure</a:t>
            </a:r>
          </a:p>
        </p:txBody>
      </p:sp>
      <p:sp>
        <p:nvSpPr>
          <p:cNvPr id="3" name="Content Placeholder 2">
            <a:extLst>
              <a:ext uri="{FF2B5EF4-FFF2-40B4-BE49-F238E27FC236}">
                <a16:creationId xmlns:a16="http://schemas.microsoft.com/office/drawing/2014/main" id="{62D30570-3395-4097-B87A-701C403E1BEB}"/>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TRIGGER </a:t>
            </a:r>
            <a:r>
              <a:rPr lang="en-US" sz="1500" dirty="0" err="1">
                <a:latin typeface="Halis GR Regular" panose="02000505040000020004" pitchFamily="50" charset="0"/>
              </a:rPr>
              <a:t>playerRoundsWon</a:t>
            </a: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BEFORE UPDATE</a:t>
            </a:r>
          </a:p>
          <a:p>
            <a:pPr marL="0" indent="0">
              <a:buNone/>
            </a:pPr>
            <a:r>
              <a:rPr lang="en-US" sz="1500" dirty="0">
                <a:latin typeface="Halis GR Regular" panose="02000505040000020004" pitchFamily="50" charset="0"/>
              </a:rPr>
              <a:t>ON Player</a:t>
            </a:r>
          </a:p>
          <a:p>
            <a:pPr marL="0" indent="0">
              <a:buNone/>
            </a:pPr>
            <a:r>
              <a:rPr lang="en-US" sz="1500" dirty="0">
                <a:latin typeface="Halis GR Regular" panose="02000505040000020004" pitchFamily="50" charset="0"/>
              </a:rPr>
              <a:t>FOR EACH ROW</a:t>
            </a:r>
          </a:p>
          <a:p>
            <a:pPr marL="0" indent="0">
              <a:buNone/>
            </a:pPr>
            <a:r>
              <a:rPr lang="en-US" sz="1500" dirty="0">
                <a:latin typeface="Halis GR Regular" panose="02000505040000020004" pitchFamily="50" charset="0"/>
              </a:rPr>
              <a:t>EXECUTE PROCEDURE </a:t>
            </a:r>
            <a:r>
              <a:rPr lang="en-US" sz="1500" dirty="0" err="1">
                <a:latin typeface="Halis GR Regular" panose="02000505040000020004" pitchFamily="50" charset="0"/>
              </a:rPr>
              <a:t>playerRoundsWon</a:t>
            </a: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7E7B8EF3-65E2-4ECD-A1DF-B76C316E0A23}"/>
              </a:ext>
            </a:extLst>
          </p:cNvPr>
          <p:cNvSpPr>
            <a:spLocks noGrp="1"/>
          </p:cNvSpPr>
          <p:nvPr>
            <p:ph type="sldNum" sz="quarter" idx="12"/>
          </p:nvPr>
        </p:nvSpPr>
        <p:spPr/>
        <p:txBody>
          <a:bodyPr/>
          <a:lstStyle/>
          <a:p>
            <a:fld id="{4EFE972A-EA09-4B6A-87AB-A7F0C0856D0D}" type="slidenum">
              <a:rPr lang="en-US" smtClean="0"/>
              <a:t>47</a:t>
            </a:fld>
            <a:endParaRPr lang="en-US"/>
          </a:p>
        </p:txBody>
      </p:sp>
    </p:spTree>
    <p:extLst>
      <p:ext uri="{BB962C8B-B14F-4D97-AF65-F5344CB8AC3E}">
        <p14:creationId xmlns:p14="http://schemas.microsoft.com/office/powerpoint/2010/main" val="2094267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r="-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E68E-12AB-4F2E-ABD2-E5EDEAADCA13}"/>
              </a:ext>
            </a:extLst>
          </p:cNvPr>
          <p:cNvSpPr>
            <a:spLocks noGrp="1"/>
          </p:cNvSpPr>
          <p:nvPr>
            <p:ph type="title"/>
          </p:nvPr>
        </p:nvSpPr>
        <p:spPr>
          <a:xfrm>
            <a:off x="838200" y="2766218"/>
            <a:ext cx="10515600" cy="1325563"/>
          </a:xfrm>
        </p:spPr>
        <p:txBody>
          <a:bodyPr>
            <a:noAutofit/>
          </a:bodyPr>
          <a:lstStyle/>
          <a:p>
            <a:pPr algn="ctr"/>
            <a:r>
              <a:rPr lang="en-US" sz="9600" dirty="0">
                <a:latin typeface="Halis GR Regular" panose="02000505040000020004" pitchFamily="50" charset="0"/>
              </a:rPr>
              <a:t>Security</a:t>
            </a:r>
          </a:p>
        </p:txBody>
      </p:sp>
      <p:sp>
        <p:nvSpPr>
          <p:cNvPr id="4" name="Slide Number Placeholder 3">
            <a:extLst>
              <a:ext uri="{FF2B5EF4-FFF2-40B4-BE49-F238E27FC236}">
                <a16:creationId xmlns:a16="http://schemas.microsoft.com/office/drawing/2014/main" id="{29B48178-E39F-4C82-BC14-260D05464511}"/>
              </a:ext>
            </a:extLst>
          </p:cNvPr>
          <p:cNvSpPr>
            <a:spLocks noGrp="1"/>
          </p:cNvSpPr>
          <p:nvPr>
            <p:ph type="sldNum" sz="quarter" idx="12"/>
          </p:nvPr>
        </p:nvSpPr>
        <p:spPr/>
        <p:txBody>
          <a:bodyPr/>
          <a:lstStyle/>
          <a:p>
            <a:fld id="{4EFE972A-EA09-4B6A-87AB-A7F0C0856D0D}" type="slidenum">
              <a:rPr lang="en-US" smtClean="0"/>
              <a:t>48</a:t>
            </a:fld>
            <a:endParaRPr lang="en-US"/>
          </a:p>
        </p:txBody>
      </p:sp>
    </p:spTree>
    <p:extLst>
      <p:ext uri="{BB962C8B-B14F-4D97-AF65-F5344CB8AC3E}">
        <p14:creationId xmlns:p14="http://schemas.microsoft.com/office/powerpoint/2010/main" val="1214209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E118-864E-4B6D-8922-4855F7893582}"/>
              </a:ext>
            </a:extLst>
          </p:cNvPr>
          <p:cNvSpPr>
            <a:spLocks noGrp="1"/>
          </p:cNvSpPr>
          <p:nvPr>
            <p:ph type="title"/>
          </p:nvPr>
        </p:nvSpPr>
        <p:spPr>
          <a:xfrm>
            <a:off x="133350" y="764373"/>
            <a:ext cx="11372850" cy="1293028"/>
          </a:xfrm>
        </p:spPr>
        <p:txBody>
          <a:bodyPr>
            <a:normAutofit/>
          </a:bodyPr>
          <a:lstStyle/>
          <a:p>
            <a:pPr algn="l"/>
            <a:r>
              <a:rPr lang="en-US" sz="2000" dirty="0">
                <a:latin typeface="Halis GR Regular" panose="02000505040000020004" pitchFamily="50" charset="0"/>
              </a:rPr>
              <a:t>Only grants the player access to select on all of the tables. The admin can select, insert and update on all of the tables. Of course the admin will need a password. The password is always alpaca.</a:t>
            </a:r>
          </a:p>
        </p:txBody>
      </p:sp>
      <p:sp>
        <p:nvSpPr>
          <p:cNvPr id="3" name="Content Placeholder 2">
            <a:extLst>
              <a:ext uri="{FF2B5EF4-FFF2-40B4-BE49-F238E27FC236}">
                <a16:creationId xmlns:a16="http://schemas.microsoft.com/office/drawing/2014/main" id="{06A6CD59-0B47-49C3-9C03-4A3D6F92A51F}"/>
              </a:ext>
            </a:extLst>
          </p:cNvPr>
          <p:cNvSpPr>
            <a:spLocks noGrp="1"/>
          </p:cNvSpPr>
          <p:nvPr>
            <p:ph idx="1"/>
          </p:nvPr>
        </p:nvSpPr>
        <p:spPr/>
        <p:txBody>
          <a:bodyPr/>
          <a:lstStyle/>
          <a:p>
            <a:pPr marL="0" indent="0">
              <a:buNone/>
            </a:pPr>
            <a:r>
              <a:rPr lang="en-US" sz="1500" dirty="0">
                <a:latin typeface="Halis GR Regular" panose="02000505040000020004" pitchFamily="50" charset="0"/>
              </a:rPr>
              <a:t>CREATE ROLE Player;</a:t>
            </a:r>
          </a:p>
          <a:p>
            <a:pPr marL="0" indent="0">
              <a:buNone/>
            </a:pPr>
            <a:r>
              <a:rPr lang="en-US" sz="1500" dirty="0">
                <a:latin typeface="Halis GR Regular" panose="02000505040000020004" pitchFamily="50" charset="0"/>
              </a:rPr>
              <a:t>GRANT SELECT ON ALL Tables IN SCHEMA PUBLIC TO Player;</a:t>
            </a:r>
          </a:p>
          <a:p>
            <a:pPr marL="0" indent="0">
              <a:buNone/>
            </a:pPr>
            <a:endParaRPr lang="en-US" sz="1500" dirty="0">
              <a:latin typeface="Halis GR Regular" panose="02000505040000020004" pitchFamily="50" charset="0"/>
            </a:endParaRPr>
          </a:p>
          <a:p>
            <a:pPr marL="0" indent="0">
              <a:buNone/>
            </a:pPr>
            <a:r>
              <a:rPr lang="en-US" sz="1500" dirty="0">
                <a:latin typeface="Halis GR Regular" panose="02000505040000020004" pitchFamily="50" charset="0"/>
              </a:rPr>
              <a:t>CREATE ROLE Admin WITH Login Password 'alpaca';</a:t>
            </a:r>
          </a:p>
          <a:p>
            <a:pPr marL="0" indent="0">
              <a:buNone/>
            </a:pPr>
            <a:r>
              <a:rPr lang="en-US" sz="1500" dirty="0">
                <a:latin typeface="Halis GR Regular" panose="02000505040000020004" pitchFamily="50" charset="0"/>
              </a:rPr>
              <a:t>GRANT SELECT, INSERT, UPDATE ON ALL Tables IN SCHEMA PUBLIC TO Admin;</a:t>
            </a:r>
          </a:p>
          <a:p>
            <a:endParaRPr lang="en-US" dirty="0"/>
          </a:p>
        </p:txBody>
      </p:sp>
      <p:sp>
        <p:nvSpPr>
          <p:cNvPr id="4" name="Slide Number Placeholder 3">
            <a:extLst>
              <a:ext uri="{FF2B5EF4-FFF2-40B4-BE49-F238E27FC236}">
                <a16:creationId xmlns:a16="http://schemas.microsoft.com/office/drawing/2014/main" id="{D154EE21-335A-4780-AE20-C70947B7F470}"/>
              </a:ext>
            </a:extLst>
          </p:cNvPr>
          <p:cNvSpPr>
            <a:spLocks noGrp="1"/>
          </p:cNvSpPr>
          <p:nvPr>
            <p:ph type="sldNum" sz="quarter" idx="12"/>
          </p:nvPr>
        </p:nvSpPr>
        <p:spPr/>
        <p:txBody>
          <a:bodyPr>
            <a:normAutofit/>
          </a:bodyPr>
          <a:lstStyle/>
          <a:p>
            <a:fld id="{4EFE972A-EA09-4B6A-87AB-A7F0C0856D0D}" type="slidenum">
              <a:rPr lang="en-US" smtClean="0"/>
              <a:t>49</a:t>
            </a:fld>
            <a:endParaRPr lang="en-US"/>
          </a:p>
        </p:txBody>
      </p:sp>
    </p:spTree>
    <p:extLst>
      <p:ext uri="{BB962C8B-B14F-4D97-AF65-F5344CB8AC3E}">
        <p14:creationId xmlns:p14="http://schemas.microsoft.com/office/powerpoint/2010/main" val="918731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4C42-673B-4367-9BE6-C53C56252BA3}"/>
              </a:ext>
            </a:extLst>
          </p:cNvPr>
          <p:cNvSpPr>
            <a:spLocks noGrp="1"/>
          </p:cNvSpPr>
          <p:nvPr>
            <p:ph type="title"/>
          </p:nvPr>
        </p:nvSpPr>
        <p:spPr>
          <a:xfrm>
            <a:off x="265220" y="1909839"/>
            <a:ext cx="11661559" cy="2821958"/>
          </a:xfrm>
        </p:spPr>
        <p:txBody>
          <a:bodyPr>
            <a:noAutofit/>
          </a:bodyPr>
          <a:lstStyle/>
          <a:p>
            <a:pPr algn="ctr"/>
            <a:r>
              <a:rPr lang="en-US" sz="9600" dirty="0">
                <a:latin typeface="Halis GR Regular" panose="02000505040000020004" pitchFamily="50" charset="0"/>
              </a:rPr>
              <a:t>Tables</a:t>
            </a:r>
          </a:p>
        </p:txBody>
      </p:sp>
      <p:sp>
        <p:nvSpPr>
          <p:cNvPr id="3" name="Slide Number Placeholder 2">
            <a:extLst>
              <a:ext uri="{FF2B5EF4-FFF2-40B4-BE49-F238E27FC236}">
                <a16:creationId xmlns:a16="http://schemas.microsoft.com/office/drawing/2014/main" id="{22F390FE-B552-41F6-93CB-A46FE79F69F3}"/>
              </a:ext>
            </a:extLst>
          </p:cNvPr>
          <p:cNvSpPr>
            <a:spLocks noGrp="1"/>
          </p:cNvSpPr>
          <p:nvPr>
            <p:ph type="sldNum" sz="quarter" idx="12"/>
          </p:nvPr>
        </p:nvSpPr>
        <p:spPr/>
        <p:txBody>
          <a:bodyPr/>
          <a:lstStyle/>
          <a:p>
            <a:fld id="{4EFE972A-EA09-4B6A-87AB-A7F0C0856D0D}" type="slidenum">
              <a:rPr lang="en-US" smtClean="0"/>
              <a:t>5</a:t>
            </a:fld>
            <a:endParaRPr lang="en-US"/>
          </a:p>
        </p:txBody>
      </p:sp>
    </p:spTree>
    <p:extLst>
      <p:ext uri="{BB962C8B-B14F-4D97-AF65-F5344CB8AC3E}">
        <p14:creationId xmlns:p14="http://schemas.microsoft.com/office/powerpoint/2010/main" val="14393899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C5F64-5A89-4210-953B-C46AFBFF25FE}"/>
              </a:ext>
            </a:extLst>
          </p:cNvPr>
          <p:cNvSpPr>
            <a:spLocks noGrp="1"/>
          </p:cNvSpPr>
          <p:nvPr>
            <p:ph type="title"/>
          </p:nvPr>
        </p:nvSpPr>
        <p:spPr/>
        <p:txBody>
          <a:bodyPr/>
          <a:lstStyle/>
          <a:p>
            <a:pPr algn="ctr"/>
            <a:r>
              <a:rPr lang="en-US" dirty="0">
                <a:latin typeface="Halis GR Regular" panose="02000505040000020004" pitchFamily="50" charset="0"/>
              </a:rPr>
              <a:t>Implementation Notes</a:t>
            </a:r>
          </a:p>
        </p:txBody>
      </p:sp>
      <p:sp>
        <p:nvSpPr>
          <p:cNvPr id="3" name="Content Placeholder 2">
            <a:extLst>
              <a:ext uri="{FF2B5EF4-FFF2-40B4-BE49-F238E27FC236}">
                <a16:creationId xmlns:a16="http://schemas.microsoft.com/office/drawing/2014/main" id="{0286C805-0E64-4C33-8D5A-A6FCFBE1D6BE}"/>
              </a:ext>
            </a:extLst>
          </p:cNvPr>
          <p:cNvSpPr>
            <a:spLocks noGrp="1"/>
          </p:cNvSpPr>
          <p:nvPr>
            <p:ph idx="1"/>
          </p:nvPr>
        </p:nvSpPr>
        <p:spPr/>
        <p:txBody>
          <a:bodyPr>
            <a:normAutofit fontScale="32500" lnSpcReduction="20000"/>
          </a:bodyPr>
          <a:lstStyle/>
          <a:p>
            <a:pPr marL="0" indent="0">
              <a:lnSpc>
                <a:spcPct val="220000"/>
              </a:lnSpc>
              <a:buNone/>
            </a:pPr>
            <a:r>
              <a:rPr lang="en-US" sz="4200" dirty="0">
                <a:latin typeface="Halis GR Regular" panose="02000505040000020004" pitchFamily="50" charset="0"/>
              </a:rPr>
              <a:t>	The set-up of the database demonstrates the importance of the card and deck concepts within this system, and uses the player table to gathering personal information and related data to them in-game performance and collection. </a:t>
            </a:r>
          </a:p>
          <a:p>
            <a:pPr marL="0" indent="0">
              <a:lnSpc>
                <a:spcPct val="220000"/>
              </a:lnSpc>
              <a:buNone/>
            </a:pPr>
            <a:r>
              <a:rPr lang="en-US" sz="4200" dirty="0">
                <a:latin typeface="Halis GR Regular" panose="02000505040000020004" pitchFamily="50" charset="0"/>
              </a:rPr>
              <a:t>	The card idea is at the heart of Gwent, and this is made clear on how over half the tables in the system are tied to the card table directly. In this case, the card table holds game relevant information (stats and effects) but also displays information, such as rarity and funny card descriptions. These details can be used to encourage in-game purchases, to obtain cards ranging from the common bronze card to the difficult to get gold cards. It also will help the player grow an attachment to their collection as they have an ever-growing number of cards reflecting the time and effort they put in. </a:t>
            </a:r>
          </a:p>
          <a:p>
            <a:pPr marL="0" indent="0">
              <a:buNone/>
            </a:pPr>
            <a:r>
              <a:rPr lang="en-US" dirty="0"/>
              <a:t> </a:t>
            </a:r>
          </a:p>
          <a:p>
            <a:pPr marL="0" indent="0">
              <a:buNone/>
            </a:pPr>
            <a:r>
              <a:rPr lang="en-US" dirty="0"/>
              <a:t>	</a:t>
            </a:r>
          </a:p>
        </p:txBody>
      </p:sp>
      <p:sp>
        <p:nvSpPr>
          <p:cNvPr id="4" name="Slide Number Placeholder 3">
            <a:extLst>
              <a:ext uri="{FF2B5EF4-FFF2-40B4-BE49-F238E27FC236}">
                <a16:creationId xmlns:a16="http://schemas.microsoft.com/office/drawing/2014/main" id="{161CD2B3-6148-4B49-BF4B-E61D5A0C54BA}"/>
              </a:ext>
            </a:extLst>
          </p:cNvPr>
          <p:cNvSpPr>
            <a:spLocks noGrp="1"/>
          </p:cNvSpPr>
          <p:nvPr>
            <p:ph type="sldNum" sz="quarter" idx="12"/>
          </p:nvPr>
        </p:nvSpPr>
        <p:spPr/>
        <p:txBody>
          <a:bodyPr/>
          <a:lstStyle/>
          <a:p>
            <a:fld id="{4EFE972A-EA09-4B6A-87AB-A7F0C0856D0D}" type="slidenum">
              <a:rPr lang="en-US" smtClean="0"/>
              <a:t>50</a:t>
            </a:fld>
            <a:endParaRPr lang="en-US"/>
          </a:p>
        </p:txBody>
      </p:sp>
    </p:spTree>
    <p:extLst>
      <p:ext uri="{BB962C8B-B14F-4D97-AF65-F5344CB8AC3E}">
        <p14:creationId xmlns:p14="http://schemas.microsoft.com/office/powerpoint/2010/main" val="3879690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1FC78-365E-40DB-B86B-514D5F54F8BA}"/>
              </a:ext>
            </a:extLst>
          </p:cNvPr>
          <p:cNvSpPr>
            <a:spLocks noGrp="1"/>
          </p:cNvSpPr>
          <p:nvPr>
            <p:ph type="title"/>
          </p:nvPr>
        </p:nvSpPr>
        <p:spPr/>
        <p:txBody>
          <a:bodyPr/>
          <a:lstStyle/>
          <a:p>
            <a:pPr algn="ctr"/>
            <a:r>
              <a:rPr lang="en-US" dirty="0">
                <a:latin typeface="Halis GR Regular" panose="02000505040000020004" pitchFamily="50" charset="0"/>
              </a:rPr>
              <a:t>Implementation Notes Continued</a:t>
            </a:r>
          </a:p>
        </p:txBody>
      </p:sp>
      <p:sp>
        <p:nvSpPr>
          <p:cNvPr id="3" name="Content Placeholder 2">
            <a:extLst>
              <a:ext uri="{FF2B5EF4-FFF2-40B4-BE49-F238E27FC236}">
                <a16:creationId xmlns:a16="http://schemas.microsoft.com/office/drawing/2014/main" id="{7327306F-FDDE-47AD-99EA-EB9AA9D3704B}"/>
              </a:ext>
            </a:extLst>
          </p:cNvPr>
          <p:cNvSpPr>
            <a:spLocks noGrp="1"/>
          </p:cNvSpPr>
          <p:nvPr>
            <p:ph idx="1"/>
          </p:nvPr>
        </p:nvSpPr>
        <p:spPr/>
        <p:txBody>
          <a:bodyPr>
            <a:normAutofit fontScale="47500" lnSpcReduction="20000"/>
          </a:bodyPr>
          <a:lstStyle/>
          <a:p>
            <a:pPr marL="0" indent="0">
              <a:lnSpc>
                <a:spcPct val="210000"/>
              </a:lnSpc>
              <a:buNone/>
            </a:pPr>
            <a:r>
              <a:rPr lang="en-US" sz="2500" dirty="0">
                <a:latin typeface="Halis GR Regular" panose="02000505040000020004" pitchFamily="50" charset="0"/>
              </a:rPr>
              <a:t>	The way the card set is used in Gwent is that it’s designed to tell the player what each card’s functionality and role is. Each card can be broken into two different categories, minions and special cards. Minions are creatures or people that are on the board and serve to provide the scores that determine the winners of each round. Special cards such as weather effects, can drastically change the course of the round, which are used to interact with the board without placing a minion. While these special cards have no unique values, creating a separate category offers potential to expand the idea; such as effects that will only work under certain requirements. Additionally, adding tables specifically for special cards and minions helps prevent every card from having multiple null values as type-specific values are prohibited. It will also decrease errors from filling in the wrong values, for example, filling in a health cost for a card that does not have that value, such as a weather effect card.</a:t>
            </a:r>
          </a:p>
          <a:p>
            <a:pPr marL="0" indent="0">
              <a:buNone/>
            </a:pPr>
            <a:r>
              <a:rPr lang="en-US" dirty="0"/>
              <a:t>	</a:t>
            </a:r>
          </a:p>
          <a:p>
            <a:endParaRPr lang="en-US" dirty="0"/>
          </a:p>
        </p:txBody>
      </p:sp>
      <p:sp>
        <p:nvSpPr>
          <p:cNvPr id="4" name="Slide Number Placeholder 3">
            <a:extLst>
              <a:ext uri="{FF2B5EF4-FFF2-40B4-BE49-F238E27FC236}">
                <a16:creationId xmlns:a16="http://schemas.microsoft.com/office/drawing/2014/main" id="{89D29AF2-33F0-4788-8F41-F1F2B984706B}"/>
              </a:ext>
            </a:extLst>
          </p:cNvPr>
          <p:cNvSpPr>
            <a:spLocks noGrp="1"/>
          </p:cNvSpPr>
          <p:nvPr>
            <p:ph type="sldNum" sz="quarter" idx="12"/>
          </p:nvPr>
        </p:nvSpPr>
        <p:spPr/>
        <p:txBody>
          <a:bodyPr/>
          <a:lstStyle/>
          <a:p>
            <a:fld id="{4EFE972A-EA09-4B6A-87AB-A7F0C0856D0D}" type="slidenum">
              <a:rPr lang="en-US" smtClean="0"/>
              <a:t>51</a:t>
            </a:fld>
            <a:endParaRPr lang="en-US"/>
          </a:p>
        </p:txBody>
      </p:sp>
    </p:spTree>
    <p:extLst>
      <p:ext uri="{BB962C8B-B14F-4D97-AF65-F5344CB8AC3E}">
        <p14:creationId xmlns:p14="http://schemas.microsoft.com/office/powerpoint/2010/main" val="1065138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143A-30FF-4337-99CC-91EE08ECE09C}"/>
              </a:ext>
            </a:extLst>
          </p:cNvPr>
          <p:cNvSpPr>
            <a:spLocks noGrp="1"/>
          </p:cNvSpPr>
          <p:nvPr>
            <p:ph type="title"/>
          </p:nvPr>
        </p:nvSpPr>
        <p:spPr/>
        <p:txBody>
          <a:bodyPr/>
          <a:lstStyle/>
          <a:p>
            <a:pPr algn="ctr"/>
            <a:r>
              <a:rPr lang="en-US" dirty="0">
                <a:latin typeface="Halis GR Regular" panose="02000505040000020004" pitchFamily="50" charset="0"/>
              </a:rPr>
              <a:t>Implementation Notes Continued</a:t>
            </a:r>
          </a:p>
        </p:txBody>
      </p:sp>
      <p:sp>
        <p:nvSpPr>
          <p:cNvPr id="3" name="Content Placeholder 2">
            <a:extLst>
              <a:ext uri="{FF2B5EF4-FFF2-40B4-BE49-F238E27FC236}">
                <a16:creationId xmlns:a16="http://schemas.microsoft.com/office/drawing/2014/main" id="{78072C4E-E6A9-42CD-ABA9-BB4E9CF92200}"/>
              </a:ext>
            </a:extLst>
          </p:cNvPr>
          <p:cNvSpPr>
            <a:spLocks noGrp="1"/>
          </p:cNvSpPr>
          <p:nvPr>
            <p:ph idx="1"/>
          </p:nvPr>
        </p:nvSpPr>
        <p:spPr>
          <a:xfrm>
            <a:off x="62145" y="1825624"/>
            <a:ext cx="11736278" cy="4530787"/>
          </a:xfrm>
        </p:spPr>
        <p:txBody>
          <a:bodyPr>
            <a:normAutofit fontScale="40000" lnSpcReduction="20000"/>
          </a:bodyPr>
          <a:lstStyle/>
          <a:p>
            <a:pPr marL="0" indent="0">
              <a:lnSpc>
                <a:spcPct val="220000"/>
              </a:lnSpc>
              <a:buNone/>
            </a:pPr>
            <a:r>
              <a:rPr lang="en-US" dirty="0"/>
              <a:t>	</a:t>
            </a:r>
            <a:r>
              <a:rPr lang="en-US" sz="3500" dirty="0">
                <a:latin typeface="Halis GR Regular" panose="02000505040000020004" pitchFamily="50" charset="0"/>
              </a:rPr>
              <a:t>Each card can either be used by all factions or are limited to a specific faction. Each faction has unique cards, abilities, and effects, which promotes different strategies. This encourages players to pick a faction that best suits their style of play. This creates a new level of depth in the product without adding anything that is too hard to understand. The faction table creates a place to refer to in order to separate the cards that fall under their distinct set.</a:t>
            </a:r>
          </a:p>
          <a:p>
            <a:pPr marL="0" indent="0">
              <a:lnSpc>
                <a:spcPct val="220000"/>
              </a:lnSpc>
              <a:buNone/>
            </a:pPr>
            <a:r>
              <a:rPr lang="en-US" sz="3500" dirty="0">
                <a:latin typeface="Halis GR Regular" panose="02000505040000020004" pitchFamily="50" charset="0"/>
              </a:rPr>
              <a:t>	Each faction is represented by multiple leaders, that have unique personalities which is characterized by emotes that can be spoken in game, and are further defined by specific abilities, even for leaders within the same faction. For example, an aggressive leader may use a nasty greeting, while a more relaxed one would be more pleasant. Also, the more aggressive leader could have an ability that will destroy an opponent’s card, while the relaxed one could pick a random card from their deck and play it.</a:t>
            </a:r>
          </a:p>
          <a:p>
            <a:pPr marL="0" indent="0">
              <a:buNone/>
            </a:pPr>
            <a:r>
              <a:rPr lang="en-US" sz="3500" dirty="0">
                <a:latin typeface="Halis GR Regular" panose="02000505040000020004" pitchFamily="50" charset="0"/>
              </a:rPr>
              <a:t>	</a:t>
            </a:r>
          </a:p>
          <a:p>
            <a:pPr marL="0" indent="0">
              <a:buNone/>
            </a:pPr>
            <a:r>
              <a:rPr lang="en-US" dirty="0"/>
              <a:t>	</a:t>
            </a:r>
          </a:p>
        </p:txBody>
      </p:sp>
      <p:sp>
        <p:nvSpPr>
          <p:cNvPr id="4" name="Slide Number Placeholder 3">
            <a:extLst>
              <a:ext uri="{FF2B5EF4-FFF2-40B4-BE49-F238E27FC236}">
                <a16:creationId xmlns:a16="http://schemas.microsoft.com/office/drawing/2014/main" id="{4D3CE5A5-E4DB-45AE-BB77-F525A751DBCA}"/>
              </a:ext>
            </a:extLst>
          </p:cNvPr>
          <p:cNvSpPr>
            <a:spLocks noGrp="1"/>
          </p:cNvSpPr>
          <p:nvPr>
            <p:ph type="sldNum" sz="quarter" idx="12"/>
          </p:nvPr>
        </p:nvSpPr>
        <p:spPr/>
        <p:txBody>
          <a:bodyPr/>
          <a:lstStyle/>
          <a:p>
            <a:fld id="{4EFE972A-EA09-4B6A-87AB-A7F0C0856D0D}" type="slidenum">
              <a:rPr lang="en-US" smtClean="0"/>
              <a:t>52</a:t>
            </a:fld>
            <a:endParaRPr lang="en-US"/>
          </a:p>
        </p:txBody>
      </p:sp>
    </p:spTree>
    <p:extLst>
      <p:ext uri="{BB962C8B-B14F-4D97-AF65-F5344CB8AC3E}">
        <p14:creationId xmlns:p14="http://schemas.microsoft.com/office/powerpoint/2010/main" val="202736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BB3DF-F5F3-4841-A1F2-B7182476AC19}"/>
              </a:ext>
            </a:extLst>
          </p:cNvPr>
          <p:cNvSpPr>
            <a:spLocks noGrp="1"/>
          </p:cNvSpPr>
          <p:nvPr>
            <p:ph type="title"/>
          </p:nvPr>
        </p:nvSpPr>
        <p:spPr/>
        <p:txBody>
          <a:bodyPr/>
          <a:lstStyle/>
          <a:p>
            <a:pPr algn="ctr"/>
            <a:r>
              <a:rPr lang="en-US" dirty="0">
                <a:latin typeface="Halis GR Regular" panose="02000505040000020004" pitchFamily="50" charset="0"/>
              </a:rPr>
              <a:t>Implementation Notes Continued</a:t>
            </a:r>
          </a:p>
        </p:txBody>
      </p:sp>
      <p:sp>
        <p:nvSpPr>
          <p:cNvPr id="3" name="Content Placeholder 2">
            <a:extLst>
              <a:ext uri="{FF2B5EF4-FFF2-40B4-BE49-F238E27FC236}">
                <a16:creationId xmlns:a16="http://schemas.microsoft.com/office/drawing/2014/main" id="{1AF9F9D8-3540-4232-914B-F83C3BEE6583}"/>
              </a:ext>
            </a:extLst>
          </p:cNvPr>
          <p:cNvSpPr>
            <a:spLocks noGrp="1"/>
          </p:cNvSpPr>
          <p:nvPr>
            <p:ph idx="1"/>
          </p:nvPr>
        </p:nvSpPr>
        <p:spPr/>
        <p:txBody>
          <a:bodyPr>
            <a:normAutofit fontScale="55000" lnSpcReduction="20000"/>
          </a:bodyPr>
          <a:lstStyle/>
          <a:p>
            <a:pPr marL="0" indent="0">
              <a:lnSpc>
                <a:spcPct val="210000"/>
              </a:lnSpc>
              <a:buNone/>
            </a:pPr>
            <a:r>
              <a:rPr lang="en-US" dirty="0"/>
              <a:t>	</a:t>
            </a:r>
            <a:r>
              <a:rPr lang="en-US" sz="2500" dirty="0">
                <a:latin typeface="Halis GR Regular" panose="02000505040000020004" pitchFamily="50" charset="0"/>
              </a:rPr>
              <a:t>Each of these factors come together in the concept of a deck. The implementation of the deck concept was one that went through several versions. The final execution is a combination of related tables giving the sum-total of a deck’s value of cards, faction and leader selection. The deck is the main method by which players interact with the game, and is the core of Gwent.</a:t>
            </a:r>
          </a:p>
          <a:p>
            <a:pPr marL="0" indent="0">
              <a:lnSpc>
                <a:spcPct val="210000"/>
              </a:lnSpc>
              <a:buNone/>
            </a:pPr>
            <a:r>
              <a:rPr lang="en-US" sz="2500" dirty="0">
                <a:latin typeface="Halis GR Regular" panose="02000505040000020004" pitchFamily="50" charset="0"/>
              </a:rPr>
              <a:t>	An additional feature of the game lies in quests, which can be used to acquire in-game resources to get cards without spending real-world money. The </a:t>
            </a:r>
            <a:r>
              <a:rPr lang="en-US" sz="2500" dirty="0" err="1">
                <a:latin typeface="Halis GR Regular" panose="02000505040000020004" pitchFamily="50" charset="0"/>
              </a:rPr>
              <a:t>PlayerQuest</a:t>
            </a:r>
            <a:r>
              <a:rPr lang="en-US" sz="2500" dirty="0">
                <a:latin typeface="Halis GR Regular" panose="02000505040000020004" pitchFamily="50" charset="0"/>
              </a:rPr>
              <a:t> table ties quests to the players that have them. This allows a free-to-play style, and many players will be encouraged to pay real-world money to obtain cards faster and allow them to complete their collection of cards a lot quicker. </a:t>
            </a:r>
          </a:p>
          <a:p>
            <a:pPr marL="0" indent="0">
              <a:buNone/>
            </a:pPr>
            <a:r>
              <a:rPr lang="en-US" dirty="0"/>
              <a:t> </a:t>
            </a:r>
          </a:p>
          <a:p>
            <a:pPr marL="0" indent="0">
              <a:buNone/>
            </a:pPr>
            <a:r>
              <a:rPr lang="en-US" dirty="0"/>
              <a:t>	</a:t>
            </a:r>
          </a:p>
        </p:txBody>
      </p:sp>
      <p:sp>
        <p:nvSpPr>
          <p:cNvPr id="4" name="Slide Number Placeholder 3">
            <a:extLst>
              <a:ext uri="{FF2B5EF4-FFF2-40B4-BE49-F238E27FC236}">
                <a16:creationId xmlns:a16="http://schemas.microsoft.com/office/drawing/2014/main" id="{448D3BA6-FB29-4E9A-BC7C-3714F755C19E}"/>
              </a:ext>
            </a:extLst>
          </p:cNvPr>
          <p:cNvSpPr>
            <a:spLocks noGrp="1"/>
          </p:cNvSpPr>
          <p:nvPr>
            <p:ph type="sldNum" sz="quarter" idx="12"/>
          </p:nvPr>
        </p:nvSpPr>
        <p:spPr/>
        <p:txBody>
          <a:bodyPr/>
          <a:lstStyle/>
          <a:p>
            <a:fld id="{4EFE972A-EA09-4B6A-87AB-A7F0C0856D0D}" type="slidenum">
              <a:rPr lang="en-US" smtClean="0"/>
              <a:t>53</a:t>
            </a:fld>
            <a:endParaRPr lang="en-US"/>
          </a:p>
        </p:txBody>
      </p:sp>
    </p:spTree>
    <p:extLst>
      <p:ext uri="{BB962C8B-B14F-4D97-AF65-F5344CB8AC3E}">
        <p14:creationId xmlns:p14="http://schemas.microsoft.com/office/powerpoint/2010/main" val="17480005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54C3B-ECF2-4AFC-80E6-D4DE88ECE933}"/>
              </a:ext>
            </a:extLst>
          </p:cNvPr>
          <p:cNvSpPr>
            <a:spLocks noGrp="1"/>
          </p:cNvSpPr>
          <p:nvPr>
            <p:ph type="title"/>
          </p:nvPr>
        </p:nvSpPr>
        <p:spPr/>
        <p:txBody>
          <a:bodyPr/>
          <a:lstStyle/>
          <a:p>
            <a:pPr algn="ctr"/>
            <a:r>
              <a:rPr lang="en-US" dirty="0">
                <a:latin typeface="Halis GR Regular" panose="02000505040000020004" pitchFamily="50" charset="0"/>
              </a:rPr>
              <a:t>Implementation Notes Continued</a:t>
            </a:r>
          </a:p>
        </p:txBody>
      </p:sp>
      <p:sp>
        <p:nvSpPr>
          <p:cNvPr id="3" name="Content Placeholder 2">
            <a:extLst>
              <a:ext uri="{FF2B5EF4-FFF2-40B4-BE49-F238E27FC236}">
                <a16:creationId xmlns:a16="http://schemas.microsoft.com/office/drawing/2014/main" id="{2D0FB172-993C-4DB9-A8E9-08D19820F724}"/>
              </a:ext>
            </a:extLst>
          </p:cNvPr>
          <p:cNvSpPr>
            <a:spLocks noGrp="1"/>
          </p:cNvSpPr>
          <p:nvPr>
            <p:ph idx="1"/>
          </p:nvPr>
        </p:nvSpPr>
        <p:spPr/>
        <p:txBody>
          <a:bodyPr>
            <a:normAutofit/>
          </a:bodyPr>
          <a:lstStyle/>
          <a:p>
            <a:pPr marL="0" indent="0">
              <a:lnSpc>
                <a:spcPct val="210000"/>
              </a:lnSpc>
              <a:buNone/>
            </a:pPr>
            <a:r>
              <a:rPr lang="en-US" sz="1800" dirty="0">
                <a:latin typeface="Halis GR Regular" panose="02000505040000020004" pitchFamily="50" charset="0"/>
              </a:rPr>
              <a:t>	</a:t>
            </a:r>
            <a:r>
              <a:rPr lang="en-US" sz="1400" dirty="0">
                <a:latin typeface="Halis GR Regular" panose="02000505040000020004" pitchFamily="50" charset="0"/>
              </a:rPr>
              <a:t>As of right now, the player field is only being used to store information and a way to bring together assets, such as decks, card collection, and quests and tie them to a single player. However, this could store the in-game statistics for each player faction; such as rounds that were won, overall win rates, and storing records of games to allow players to study the way they play. While this is really limited as of right now only storing the number of games won daily, there is a lot more that can be done to enhance the game with this table. Providing tools that will offer the player a means by which to invest themselves in the game, and is another way to encourage free-to-play players to start using real-world money to speed the rate by which they earn their card collection.</a:t>
            </a:r>
          </a:p>
          <a:p>
            <a:endParaRPr lang="en-US" dirty="0"/>
          </a:p>
        </p:txBody>
      </p:sp>
      <p:sp>
        <p:nvSpPr>
          <p:cNvPr id="4" name="Slide Number Placeholder 3">
            <a:extLst>
              <a:ext uri="{FF2B5EF4-FFF2-40B4-BE49-F238E27FC236}">
                <a16:creationId xmlns:a16="http://schemas.microsoft.com/office/drawing/2014/main" id="{5123F8C4-F073-46B9-99D0-CEEBFF2F72CB}"/>
              </a:ext>
            </a:extLst>
          </p:cNvPr>
          <p:cNvSpPr>
            <a:spLocks noGrp="1"/>
          </p:cNvSpPr>
          <p:nvPr>
            <p:ph type="sldNum" sz="quarter" idx="12"/>
          </p:nvPr>
        </p:nvSpPr>
        <p:spPr/>
        <p:txBody>
          <a:bodyPr/>
          <a:lstStyle/>
          <a:p>
            <a:fld id="{4EFE972A-EA09-4B6A-87AB-A7F0C0856D0D}" type="slidenum">
              <a:rPr lang="en-US" smtClean="0"/>
              <a:t>54</a:t>
            </a:fld>
            <a:endParaRPr lang="en-US"/>
          </a:p>
        </p:txBody>
      </p:sp>
    </p:spTree>
    <p:extLst>
      <p:ext uri="{BB962C8B-B14F-4D97-AF65-F5344CB8AC3E}">
        <p14:creationId xmlns:p14="http://schemas.microsoft.com/office/powerpoint/2010/main" val="9756857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85CED-9A50-49BC-A0F9-1F10552F44D6}"/>
              </a:ext>
            </a:extLst>
          </p:cNvPr>
          <p:cNvSpPr>
            <a:spLocks noGrp="1"/>
          </p:cNvSpPr>
          <p:nvPr>
            <p:ph type="title"/>
          </p:nvPr>
        </p:nvSpPr>
        <p:spPr>
          <a:xfrm>
            <a:off x="-462628" y="635839"/>
            <a:ext cx="10862569" cy="1325563"/>
          </a:xfrm>
        </p:spPr>
        <p:txBody>
          <a:bodyPr>
            <a:normAutofit/>
          </a:bodyPr>
          <a:lstStyle/>
          <a:p>
            <a:pPr algn="ctr"/>
            <a:r>
              <a:rPr lang="en-US" sz="3200" dirty="0">
                <a:latin typeface="Halis GR Regular" panose="02000505040000020004" pitchFamily="50" charset="0"/>
              </a:rPr>
              <a:t>Known Problems / Future Enhancements</a:t>
            </a:r>
          </a:p>
        </p:txBody>
      </p:sp>
      <p:sp>
        <p:nvSpPr>
          <p:cNvPr id="3" name="Content Placeholder 2">
            <a:extLst>
              <a:ext uri="{FF2B5EF4-FFF2-40B4-BE49-F238E27FC236}">
                <a16:creationId xmlns:a16="http://schemas.microsoft.com/office/drawing/2014/main" id="{BD463276-35B2-42A0-ABAC-541F86429322}"/>
              </a:ext>
            </a:extLst>
          </p:cNvPr>
          <p:cNvSpPr>
            <a:spLocks noGrp="1"/>
          </p:cNvSpPr>
          <p:nvPr>
            <p:ph idx="1"/>
          </p:nvPr>
        </p:nvSpPr>
        <p:spPr/>
        <p:txBody>
          <a:bodyPr>
            <a:normAutofit fontScale="47500" lnSpcReduction="20000"/>
          </a:bodyPr>
          <a:lstStyle/>
          <a:p>
            <a:pPr marL="0" indent="0">
              <a:lnSpc>
                <a:spcPct val="220000"/>
              </a:lnSpc>
              <a:buNone/>
            </a:pPr>
            <a:r>
              <a:rPr lang="en-US" dirty="0"/>
              <a:t>	</a:t>
            </a:r>
            <a:r>
              <a:rPr lang="en-US" sz="2500" dirty="0">
                <a:latin typeface="Halis GR Regular" panose="02000505040000020004" pitchFamily="50" charset="0"/>
              </a:rPr>
              <a:t>One enhancement that they should make to this database would be adding a set of tables for in game effects such as rounds, and players. This change would record information and allow an analysis of gameplay to give the developers and players information in order to change tactics and balance cards more effectively. The current system does not give us this data, weakening decision making which will have users going to third party applications to improve their performance. </a:t>
            </a:r>
          </a:p>
          <a:p>
            <a:pPr marL="0" indent="0">
              <a:lnSpc>
                <a:spcPct val="220000"/>
              </a:lnSpc>
              <a:buNone/>
            </a:pPr>
            <a:r>
              <a:rPr lang="en-US" sz="2500" dirty="0">
                <a:latin typeface="Halis GR Regular" panose="02000505040000020004" pitchFamily="50" charset="0"/>
              </a:rPr>
              <a:t>	The player entity is not being used enough for storing information based on player behavior. If additional information is stored, including play times and activity, this will help in going after users who may be losing interest in the game by offering encouragement to continue playing; such as giving a bonus after a certain amount of playtime. </a:t>
            </a:r>
          </a:p>
          <a:p>
            <a:endParaRPr lang="en-US" dirty="0"/>
          </a:p>
        </p:txBody>
      </p:sp>
      <p:sp>
        <p:nvSpPr>
          <p:cNvPr id="4" name="Slide Number Placeholder 3">
            <a:extLst>
              <a:ext uri="{FF2B5EF4-FFF2-40B4-BE49-F238E27FC236}">
                <a16:creationId xmlns:a16="http://schemas.microsoft.com/office/drawing/2014/main" id="{53D82A94-6F45-4BAC-B6C8-C2AA29039631}"/>
              </a:ext>
            </a:extLst>
          </p:cNvPr>
          <p:cNvSpPr>
            <a:spLocks noGrp="1"/>
          </p:cNvSpPr>
          <p:nvPr>
            <p:ph type="sldNum" sz="quarter" idx="12"/>
          </p:nvPr>
        </p:nvSpPr>
        <p:spPr/>
        <p:txBody>
          <a:bodyPr/>
          <a:lstStyle/>
          <a:p>
            <a:fld id="{4EFE972A-EA09-4B6A-87AB-A7F0C0856D0D}" type="slidenum">
              <a:rPr lang="en-US" smtClean="0"/>
              <a:t>55</a:t>
            </a:fld>
            <a:endParaRPr lang="en-US"/>
          </a:p>
        </p:txBody>
      </p:sp>
    </p:spTree>
    <p:extLst>
      <p:ext uri="{BB962C8B-B14F-4D97-AF65-F5344CB8AC3E}">
        <p14:creationId xmlns:p14="http://schemas.microsoft.com/office/powerpoint/2010/main" val="328060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190AA-BCAB-40F2-A8CF-DBCDCD1834EF}"/>
              </a:ext>
            </a:extLst>
          </p:cNvPr>
          <p:cNvSpPr>
            <a:spLocks noGrp="1"/>
          </p:cNvSpPr>
          <p:nvPr>
            <p:ph type="title"/>
          </p:nvPr>
        </p:nvSpPr>
        <p:spPr>
          <a:xfrm>
            <a:off x="0" y="635839"/>
            <a:ext cx="12192000" cy="1325563"/>
          </a:xfrm>
        </p:spPr>
        <p:txBody>
          <a:bodyPr>
            <a:normAutofit/>
          </a:bodyPr>
          <a:lstStyle/>
          <a:p>
            <a:r>
              <a:rPr lang="en-US" sz="3200" dirty="0">
                <a:latin typeface="Halis GR Regular" panose="02000505040000020004" pitchFamily="50" charset="0"/>
              </a:rPr>
              <a:t>Known Problems / Future Enhancements Continued</a:t>
            </a:r>
          </a:p>
        </p:txBody>
      </p:sp>
      <p:sp>
        <p:nvSpPr>
          <p:cNvPr id="3" name="Content Placeholder 2">
            <a:extLst>
              <a:ext uri="{FF2B5EF4-FFF2-40B4-BE49-F238E27FC236}">
                <a16:creationId xmlns:a16="http://schemas.microsoft.com/office/drawing/2014/main" id="{B4BA5193-B85D-43F3-8DD0-575FC80394B7}"/>
              </a:ext>
            </a:extLst>
          </p:cNvPr>
          <p:cNvSpPr>
            <a:spLocks noGrp="1"/>
          </p:cNvSpPr>
          <p:nvPr>
            <p:ph idx="1"/>
          </p:nvPr>
        </p:nvSpPr>
        <p:spPr/>
        <p:txBody>
          <a:bodyPr>
            <a:normAutofit fontScale="92500"/>
          </a:bodyPr>
          <a:lstStyle/>
          <a:p>
            <a:pPr marL="0" indent="0">
              <a:lnSpc>
                <a:spcPct val="210000"/>
              </a:lnSpc>
              <a:buNone/>
            </a:pPr>
            <a:r>
              <a:rPr lang="en-US" sz="1400" dirty="0">
                <a:latin typeface="Halis GR Regular" panose="02000505040000020004" pitchFamily="50" charset="0"/>
              </a:rPr>
              <a:t>	Adding additional information within cards, including the card set and rate of activities performed, such as scrapping could also give information. This could be valuable information for the developer. If a certain amount of players are constantly scrapping the same card then the developer may want to change the effects on that card. Or if a card is winning too often then they may want to weaken it. </a:t>
            </a:r>
          </a:p>
          <a:p>
            <a:pPr marL="0" indent="0">
              <a:lnSpc>
                <a:spcPct val="210000"/>
              </a:lnSpc>
              <a:buNone/>
            </a:pPr>
            <a:r>
              <a:rPr lang="en-US" sz="1400" dirty="0">
                <a:latin typeface="Halis GR Regular" panose="02000505040000020004" pitchFamily="50" charset="0"/>
              </a:rPr>
              <a:t>	Gwent could take cues from their rival Hearthstone in player deck customization. To enhance customization, they could allow the player to create decks they have created. Right now, they only call your deck based on whatever faction it belongs to. This could help prevent players losing interest in the game because it will allow them to grow an attachment to their decks. </a:t>
            </a:r>
          </a:p>
          <a:p>
            <a:endParaRPr lang="en-US" dirty="0"/>
          </a:p>
        </p:txBody>
      </p:sp>
      <p:sp>
        <p:nvSpPr>
          <p:cNvPr id="4" name="Slide Number Placeholder 3">
            <a:extLst>
              <a:ext uri="{FF2B5EF4-FFF2-40B4-BE49-F238E27FC236}">
                <a16:creationId xmlns:a16="http://schemas.microsoft.com/office/drawing/2014/main" id="{BE456C2F-9784-490B-9B1B-7AE7B59C3BE5}"/>
              </a:ext>
            </a:extLst>
          </p:cNvPr>
          <p:cNvSpPr>
            <a:spLocks noGrp="1"/>
          </p:cNvSpPr>
          <p:nvPr>
            <p:ph type="sldNum" sz="quarter" idx="12"/>
          </p:nvPr>
        </p:nvSpPr>
        <p:spPr/>
        <p:txBody>
          <a:bodyPr/>
          <a:lstStyle/>
          <a:p>
            <a:fld id="{4EFE972A-EA09-4B6A-87AB-A7F0C0856D0D}" type="slidenum">
              <a:rPr lang="en-US" smtClean="0"/>
              <a:t>56</a:t>
            </a:fld>
            <a:endParaRPr lang="en-US"/>
          </a:p>
        </p:txBody>
      </p:sp>
    </p:spTree>
    <p:extLst>
      <p:ext uri="{BB962C8B-B14F-4D97-AF65-F5344CB8AC3E}">
        <p14:creationId xmlns:p14="http://schemas.microsoft.com/office/powerpoint/2010/main" val="2343924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56A10-E0D5-47A7-A257-BA81E2B0B3DA}"/>
              </a:ext>
            </a:extLst>
          </p:cNvPr>
          <p:cNvSpPr>
            <a:spLocks noGrp="1"/>
          </p:cNvSpPr>
          <p:nvPr>
            <p:ph type="title"/>
          </p:nvPr>
        </p:nvSpPr>
        <p:spPr/>
        <p:txBody>
          <a:bodyPr/>
          <a:lstStyle/>
          <a:p>
            <a:pPr algn="ctr"/>
            <a:r>
              <a:rPr lang="en-US" dirty="0">
                <a:latin typeface="Halis GR Regular" panose="02000505040000020004" pitchFamily="50" charset="0"/>
              </a:rPr>
              <a:t>Card</a:t>
            </a:r>
          </a:p>
        </p:txBody>
      </p:sp>
      <p:sp>
        <p:nvSpPr>
          <p:cNvPr id="3" name="Content Placeholder 2">
            <a:extLst>
              <a:ext uri="{FF2B5EF4-FFF2-40B4-BE49-F238E27FC236}">
                <a16:creationId xmlns:a16="http://schemas.microsoft.com/office/drawing/2014/main" id="{7E07E6D5-2F8A-44E5-812A-4DFBF0DF2C91}"/>
              </a:ext>
            </a:extLst>
          </p:cNvPr>
          <p:cNvSpPr>
            <a:spLocks noGrp="1"/>
          </p:cNvSpPr>
          <p:nvPr>
            <p:ph idx="1"/>
          </p:nvPr>
        </p:nvSpPr>
        <p:spPr/>
        <p:txBody>
          <a:bodyPr>
            <a:normAutofit fontScale="62500" lnSpcReduction="20000"/>
          </a:bodyPr>
          <a:lstStyle/>
          <a:p>
            <a:pPr marL="0" indent="0">
              <a:buNone/>
            </a:pPr>
            <a:r>
              <a:rPr lang="en-US" dirty="0">
                <a:latin typeface="Halis GR Regular" panose="02000505040000020004" pitchFamily="50" charset="0"/>
              </a:rPr>
              <a:t>CREATE TABLE Card (</a:t>
            </a:r>
          </a:p>
          <a:p>
            <a:pPr marL="0" indent="0">
              <a:buNone/>
            </a:pPr>
            <a:r>
              <a:rPr lang="en-US" dirty="0" err="1">
                <a:latin typeface="Halis GR Regular" panose="02000505040000020004" pitchFamily="50" charset="0"/>
              </a:rPr>
              <a:t>cardID</a:t>
            </a:r>
            <a:r>
              <a:rPr lang="en-US" dirty="0">
                <a:latin typeface="Halis GR Regular" panose="02000505040000020004" pitchFamily="50" charset="0"/>
              </a:rPr>
              <a:t>		   CHAR(20),</a:t>
            </a:r>
          </a:p>
          <a:p>
            <a:pPr marL="0" indent="0">
              <a:buNone/>
            </a:pPr>
            <a:r>
              <a:rPr lang="en-US" dirty="0" err="1">
                <a:latin typeface="Halis GR Regular" panose="02000505040000020004" pitchFamily="50" charset="0"/>
              </a:rPr>
              <a:t>cardName</a:t>
            </a:r>
            <a:r>
              <a:rPr lang="en-US" dirty="0">
                <a:latin typeface="Halis GR Regular" panose="02000505040000020004" pitchFamily="50" charset="0"/>
              </a:rPr>
              <a:t>		   CHAR(100),</a:t>
            </a:r>
          </a:p>
          <a:p>
            <a:pPr marL="0" indent="0">
              <a:buNone/>
            </a:pPr>
            <a:r>
              <a:rPr lang="en-US" dirty="0" err="1">
                <a:latin typeface="Halis GR Regular" panose="02000505040000020004" pitchFamily="50" charset="0"/>
              </a:rPr>
              <a:t>illustratedBy</a:t>
            </a:r>
            <a:r>
              <a:rPr lang="en-US" dirty="0">
                <a:latin typeface="Halis GR Regular" panose="02000505040000020004" pitchFamily="50" charset="0"/>
              </a:rPr>
              <a:t>	   CHAR(50),</a:t>
            </a:r>
          </a:p>
          <a:p>
            <a:pPr marL="0" indent="0">
              <a:buNone/>
            </a:pPr>
            <a:r>
              <a:rPr lang="en-US" dirty="0" err="1">
                <a:latin typeface="Halis GR Regular" panose="02000505040000020004" pitchFamily="50" charset="0"/>
              </a:rPr>
              <a:t>cardEffect</a:t>
            </a:r>
            <a:r>
              <a:rPr lang="en-US" dirty="0">
                <a:latin typeface="Halis GR Regular" panose="02000505040000020004" pitchFamily="50" charset="0"/>
              </a:rPr>
              <a:t>		   CHAR(300),</a:t>
            </a:r>
          </a:p>
          <a:p>
            <a:pPr marL="0" indent="0">
              <a:buNone/>
            </a:pPr>
            <a:r>
              <a:rPr lang="en-US" dirty="0" err="1">
                <a:latin typeface="Halis GR Regular" panose="02000505040000020004" pitchFamily="50" charset="0"/>
              </a:rPr>
              <a:t>flavorText</a:t>
            </a:r>
            <a:r>
              <a:rPr lang="en-US" dirty="0">
                <a:latin typeface="Halis GR Regular" panose="02000505040000020004" pitchFamily="50" charset="0"/>
              </a:rPr>
              <a:t>		   CHAR(300),</a:t>
            </a:r>
          </a:p>
          <a:p>
            <a:pPr marL="0" indent="0">
              <a:buNone/>
            </a:pPr>
            <a:r>
              <a:rPr lang="en-US" dirty="0" err="1">
                <a:latin typeface="Halis GR Regular" panose="02000505040000020004" pitchFamily="50" charset="0"/>
              </a:rPr>
              <a:t>factionID</a:t>
            </a:r>
            <a:r>
              <a:rPr lang="en-US" dirty="0">
                <a:latin typeface="Halis GR Regular" panose="02000505040000020004" pitchFamily="50" charset="0"/>
              </a:rPr>
              <a:t>		   CHAR(20),</a:t>
            </a:r>
          </a:p>
          <a:p>
            <a:pPr marL="0" indent="0">
              <a:buNone/>
            </a:pPr>
            <a:r>
              <a:rPr lang="en-US" dirty="0" err="1">
                <a:latin typeface="Halis GR Regular" panose="02000505040000020004" pitchFamily="50" charset="0"/>
              </a:rPr>
              <a:t>isBronzeCard</a:t>
            </a:r>
            <a:r>
              <a:rPr lang="en-US" dirty="0">
                <a:latin typeface="Halis GR Regular" panose="02000505040000020004" pitchFamily="50" charset="0"/>
              </a:rPr>
              <a:t>	   CHAR(3),</a:t>
            </a:r>
          </a:p>
          <a:p>
            <a:pPr marL="0" indent="0">
              <a:buNone/>
            </a:pPr>
            <a:r>
              <a:rPr lang="en-US" dirty="0" err="1">
                <a:latin typeface="Halis GR Regular" panose="02000505040000020004" pitchFamily="50" charset="0"/>
              </a:rPr>
              <a:t>isSilverCard</a:t>
            </a:r>
            <a:r>
              <a:rPr lang="en-US" dirty="0">
                <a:latin typeface="Halis GR Regular" panose="02000505040000020004" pitchFamily="50" charset="0"/>
              </a:rPr>
              <a:t>	   CHAR(3),</a:t>
            </a:r>
          </a:p>
          <a:p>
            <a:pPr marL="0" indent="0">
              <a:buNone/>
            </a:pPr>
            <a:r>
              <a:rPr lang="en-US" dirty="0" err="1">
                <a:latin typeface="Halis GR Regular" panose="02000505040000020004" pitchFamily="50" charset="0"/>
              </a:rPr>
              <a:t>isGoldCard</a:t>
            </a:r>
            <a:r>
              <a:rPr lang="en-US" dirty="0">
                <a:latin typeface="Halis GR Regular" panose="02000505040000020004" pitchFamily="50" charset="0"/>
              </a:rPr>
              <a:t>	   CHAR(3),</a:t>
            </a:r>
          </a:p>
          <a:p>
            <a:pPr marL="0" indent="0">
              <a:buNone/>
            </a:pPr>
            <a:r>
              <a:rPr lang="en-US" dirty="0" err="1">
                <a:latin typeface="Halis GR Regular" panose="02000505040000020004" pitchFamily="50" charset="0"/>
              </a:rPr>
              <a:t>scrapValue</a:t>
            </a:r>
            <a:r>
              <a:rPr lang="en-US" dirty="0">
                <a:latin typeface="Halis GR Regular" panose="02000505040000020004" pitchFamily="50" charset="0"/>
              </a:rPr>
              <a:t>	   INTEGER,</a:t>
            </a:r>
          </a:p>
          <a:p>
            <a:pPr marL="0" indent="0">
              <a:buNone/>
            </a:pPr>
            <a:r>
              <a:rPr lang="en-US" dirty="0" err="1">
                <a:latin typeface="Halis GR Regular" panose="02000505040000020004" pitchFamily="50" charset="0"/>
              </a:rPr>
              <a:t>millValue</a:t>
            </a:r>
            <a:r>
              <a:rPr lang="en-US" dirty="0">
                <a:latin typeface="Halis GR Regular" panose="02000505040000020004" pitchFamily="50" charset="0"/>
              </a:rPr>
              <a:t>		   INTEGER,</a:t>
            </a:r>
          </a:p>
          <a:p>
            <a:pPr marL="0" indent="0">
              <a:buNone/>
            </a:pPr>
            <a:r>
              <a:rPr lang="en-US" dirty="0">
                <a:latin typeface="Halis GR Regular" panose="02000505040000020004" pitchFamily="50" charset="0"/>
              </a:rPr>
              <a:t>PRIMARY KEY(</a:t>
            </a:r>
            <a:r>
              <a:rPr lang="en-US" dirty="0" err="1">
                <a:latin typeface="Halis GR Regular" panose="02000505040000020004" pitchFamily="50" charset="0"/>
              </a:rPr>
              <a:t>cardID</a:t>
            </a:r>
            <a:r>
              <a:rPr lang="en-US" dirty="0">
                <a:latin typeface="Halis GR Regular" panose="02000505040000020004" pitchFamily="50" charset="0"/>
              </a:rPr>
              <a:t>)</a:t>
            </a:r>
          </a:p>
          <a:p>
            <a:pPr marL="0" indent="0">
              <a:buNone/>
            </a:pPr>
            <a:r>
              <a:rPr lang="en-US"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08FDEEFC-CF09-435C-9A6B-FB5F54205F37}"/>
              </a:ext>
            </a:extLst>
          </p:cNvPr>
          <p:cNvSpPr>
            <a:spLocks noGrp="1"/>
          </p:cNvSpPr>
          <p:nvPr>
            <p:ph type="sldNum" sz="quarter" idx="12"/>
          </p:nvPr>
        </p:nvSpPr>
        <p:spPr/>
        <p:txBody>
          <a:bodyPr/>
          <a:lstStyle/>
          <a:p>
            <a:fld id="{4EFE972A-EA09-4B6A-87AB-A7F0C0856D0D}" type="slidenum">
              <a:rPr lang="en-US" smtClean="0"/>
              <a:t>6</a:t>
            </a:fld>
            <a:endParaRPr lang="en-US"/>
          </a:p>
        </p:txBody>
      </p:sp>
    </p:spTree>
    <p:extLst>
      <p:ext uri="{BB962C8B-B14F-4D97-AF65-F5344CB8AC3E}">
        <p14:creationId xmlns:p14="http://schemas.microsoft.com/office/powerpoint/2010/main" val="3444943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9" name="Content Placeholder 4" descr="A screenshot of a computer&#10;&#10;Description generated with very high confidence">
            <a:extLst>
              <a:ext uri="{FF2B5EF4-FFF2-40B4-BE49-F238E27FC236}">
                <a16:creationId xmlns:a16="http://schemas.microsoft.com/office/drawing/2014/main" id="{4254F1B7-5781-466A-B568-EF9FC62EA32C}"/>
              </a:ext>
            </a:extLst>
          </p:cNvPr>
          <p:cNvPicPr>
            <a:picLocks noChangeAspect="1"/>
          </p:cNvPicPr>
          <p:nvPr/>
        </p:nvPicPr>
        <p:blipFill rotWithShape="1">
          <a:blip r:embed="rId3">
            <a:extLst>
              <a:ext uri="{28A0092B-C50C-407E-A947-70E740481C1C}">
                <a14:useLocalDpi xmlns:a14="http://schemas.microsoft.com/office/drawing/2010/main" val="0"/>
              </a:ext>
            </a:extLst>
          </a:blip>
          <a:srcRect l="3391" t="7306"/>
          <a:stretch/>
        </p:blipFill>
        <p:spPr>
          <a:xfrm>
            <a:off x="1726669" y="1070850"/>
            <a:ext cx="8738661" cy="471630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3C9A446A-10B4-4968-9F0F-C550B14DBEEF}"/>
              </a:ext>
            </a:extLst>
          </p:cNvPr>
          <p:cNvSpPr>
            <a:spLocks noGrp="1"/>
          </p:cNvSpPr>
          <p:nvPr>
            <p:ph type="sldNum" sz="quarter" idx="12"/>
          </p:nvPr>
        </p:nvSpPr>
        <p:spPr>
          <a:xfrm>
            <a:off x="10962917" y="6391687"/>
            <a:ext cx="551167" cy="377825"/>
          </a:xfrm>
        </p:spPr>
        <p:txBody>
          <a:bodyPr>
            <a:normAutofit/>
          </a:bodyPr>
          <a:lstStyle/>
          <a:p>
            <a:pPr>
              <a:spcAft>
                <a:spcPts val="600"/>
              </a:spcAft>
            </a:pPr>
            <a:fld id="{4EFE972A-EA09-4B6A-87AB-A7F0C0856D0D}" type="slidenum">
              <a:rPr lang="en-US" smtClean="0"/>
              <a:pPr>
                <a:spcAft>
                  <a:spcPts val="600"/>
                </a:spcAft>
              </a:pPr>
              <a:t>7</a:t>
            </a:fld>
            <a:endParaRPr lang="en-US"/>
          </a:p>
        </p:txBody>
      </p:sp>
    </p:spTree>
    <p:extLst>
      <p:ext uri="{BB962C8B-B14F-4D97-AF65-F5344CB8AC3E}">
        <p14:creationId xmlns:p14="http://schemas.microsoft.com/office/powerpoint/2010/main" val="137535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3909-5042-4180-A675-ECC9502FBC29}"/>
              </a:ext>
            </a:extLst>
          </p:cNvPr>
          <p:cNvSpPr>
            <a:spLocks noGrp="1"/>
          </p:cNvSpPr>
          <p:nvPr>
            <p:ph type="title"/>
          </p:nvPr>
        </p:nvSpPr>
        <p:spPr/>
        <p:txBody>
          <a:bodyPr/>
          <a:lstStyle/>
          <a:p>
            <a:pPr algn="ctr"/>
            <a:r>
              <a:rPr lang="en-US" dirty="0">
                <a:latin typeface="Halis GR Regular" panose="02000505040000020004" pitchFamily="50" charset="0"/>
              </a:rPr>
              <a:t>Minion</a:t>
            </a:r>
          </a:p>
        </p:txBody>
      </p:sp>
      <p:sp>
        <p:nvSpPr>
          <p:cNvPr id="3" name="Content Placeholder 2">
            <a:extLst>
              <a:ext uri="{FF2B5EF4-FFF2-40B4-BE49-F238E27FC236}">
                <a16:creationId xmlns:a16="http://schemas.microsoft.com/office/drawing/2014/main" id="{5DC8EE68-3876-479F-8B84-DA92C517761A}"/>
              </a:ext>
            </a:extLst>
          </p:cNvPr>
          <p:cNvSpPr>
            <a:spLocks noGrp="1"/>
          </p:cNvSpPr>
          <p:nvPr>
            <p:ph idx="1"/>
          </p:nvPr>
        </p:nvSpPr>
        <p:spPr/>
        <p:txBody>
          <a:bodyPr>
            <a:normAutofit/>
          </a:bodyPr>
          <a:lstStyle/>
          <a:p>
            <a:pPr marL="0" indent="0">
              <a:buNone/>
            </a:pPr>
            <a:r>
              <a:rPr lang="en-US" sz="1500" dirty="0">
                <a:latin typeface="Halis GR Regular" panose="02000505040000020004" pitchFamily="50" charset="0"/>
              </a:rPr>
              <a:t>CREATE TABLE Minion (</a:t>
            </a:r>
          </a:p>
          <a:p>
            <a:pPr marL="0" indent="0">
              <a:buNone/>
            </a:pPr>
            <a:r>
              <a:rPr lang="en-US" sz="1500" dirty="0" err="1">
                <a:latin typeface="Halis GR Regular" panose="02000505040000020004" pitchFamily="50" charset="0"/>
              </a:rPr>
              <a:t>minionID</a:t>
            </a:r>
            <a:r>
              <a:rPr lang="en-US" sz="1500" dirty="0">
                <a:latin typeface="Halis GR Regular" panose="02000505040000020004" pitchFamily="50" charset="0"/>
              </a:rPr>
              <a:t>	                       CHAR(20),</a:t>
            </a:r>
          </a:p>
          <a:p>
            <a:pPr marL="0" indent="0">
              <a:buNone/>
            </a:pPr>
            <a:r>
              <a:rPr lang="en-US" sz="1500" dirty="0">
                <a:latin typeface="Halis GR Regular" panose="02000505040000020004" pitchFamily="50" charset="0"/>
              </a:rPr>
              <a:t>health	                       INTEGER,</a:t>
            </a:r>
          </a:p>
          <a:p>
            <a:pPr marL="0" indent="0">
              <a:buNone/>
            </a:pPr>
            <a:r>
              <a:rPr lang="en-US" sz="1500" dirty="0">
                <a:latin typeface="Halis GR Regular" panose="02000505040000020004" pitchFamily="50" charset="0"/>
              </a:rPr>
              <a:t>PRIMARY KEY(</a:t>
            </a:r>
            <a:r>
              <a:rPr lang="en-US" sz="1500" dirty="0" err="1">
                <a:latin typeface="Halis GR Regular" panose="02000505040000020004" pitchFamily="50" charset="0"/>
              </a:rPr>
              <a:t>minionID</a:t>
            </a:r>
            <a:r>
              <a:rPr lang="en-US" sz="1500" dirty="0">
                <a:latin typeface="Halis GR Regular" panose="02000505040000020004" pitchFamily="50" charset="0"/>
              </a:rPr>
              <a:t>)</a:t>
            </a:r>
          </a:p>
          <a:p>
            <a:pPr marL="0" indent="0">
              <a:buNone/>
            </a:pPr>
            <a:r>
              <a:rPr lang="en-US" sz="1500" dirty="0">
                <a:latin typeface="Halis GR Regular" panose="02000505040000020004" pitchFamily="50" charset="0"/>
              </a:rPr>
              <a:t>);</a:t>
            </a:r>
          </a:p>
        </p:txBody>
      </p:sp>
      <p:sp>
        <p:nvSpPr>
          <p:cNvPr id="4" name="Slide Number Placeholder 3">
            <a:extLst>
              <a:ext uri="{FF2B5EF4-FFF2-40B4-BE49-F238E27FC236}">
                <a16:creationId xmlns:a16="http://schemas.microsoft.com/office/drawing/2014/main" id="{4FBEA178-08BA-45ED-821E-EE42B88616D2}"/>
              </a:ext>
            </a:extLst>
          </p:cNvPr>
          <p:cNvSpPr>
            <a:spLocks noGrp="1"/>
          </p:cNvSpPr>
          <p:nvPr>
            <p:ph type="sldNum" sz="quarter" idx="12"/>
          </p:nvPr>
        </p:nvSpPr>
        <p:spPr/>
        <p:txBody>
          <a:bodyPr/>
          <a:lstStyle/>
          <a:p>
            <a:fld id="{4EFE972A-EA09-4B6A-87AB-A7F0C0856D0D}" type="slidenum">
              <a:rPr lang="en-US" smtClean="0"/>
              <a:t>8</a:t>
            </a:fld>
            <a:endParaRPr lang="en-US"/>
          </a:p>
        </p:txBody>
      </p:sp>
    </p:spTree>
    <p:extLst>
      <p:ext uri="{BB962C8B-B14F-4D97-AF65-F5344CB8AC3E}">
        <p14:creationId xmlns:p14="http://schemas.microsoft.com/office/powerpoint/2010/main" val="2474162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extLst/>
          </a:blip>
          <a:stretch/>
        </a:blipFill>
        <a:effectLst/>
      </p:bgPr>
    </p:bg>
    <p:spTree>
      <p:nvGrpSpPr>
        <p:cNvPr id="1" name=""/>
        <p:cNvGrpSpPr/>
        <p:nvPr/>
      </p:nvGrpSpPr>
      <p:grpSpPr>
        <a:xfrm>
          <a:off x="0" y="0"/>
          <a:ext cx="0" cy="0"/>
          <a:chOff x="0" y="0"/>
          <a:chExt cx="0" cy="0"/>
        </a:xfrm>
      </p:grpSpPr>
      <p:pic>
        <p:nvPicPr>
          <p:cNvPr id="4" name="Content Placeholder 4" descr="A screenshot of a cell phone&#10;&#10;Description generated with high confidence">
            <a:extLst>
              <a:ext uri="{FF2B5EF4-FFF2-40B4-BE49-F238E27FC236}">
                <a16:creationId xmlns:a16="http://schemas.microsoft.com/office/drawing/2014/main" id="{50574FC2-C816-46B3-9ADE-E1F57B6D2E07}"/>
              </a:ext>
            </a:extLst>
          </p:cNvPr>
          <p:cNvPicPr>
            <a:picLocks noChangeAspect="1"/>
          </p:cNvPicPr>
          <p:nvPr/>
        </p:nvPicPr>
        <p:blipFill rotWithShape="1">
          <a:blip r:embed="rId3">
            <a:extLst>
              <a:ext uri="{28A0092B-C50C-407E-A947-70E740481C1C}">
                <a14:useLocalDpi xmlns:a14="http://schemas.microsoft.com/office/drawing/2010/main" val="0"/>
              </a:ext>
            </a:extLst>
          </a:blip>
          <a:srcRect r="74435"/>
          <a:stretch/>
        </p:blipFill>
        <p:spPr>
          <a:xfrm>
            <a:off x="4936385" y="767632"/>
            <a:ext cx="2319229" cy="5102943"/>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Slide Number Placeholder 5">
            <a:extLst>
              <a:ext uri="{FF2B5EF4-FFF2-40B4-BE49-F238E27FC236}">
                <a16:creationId xmlns:a16="http://schemas.microsoft.com/office/drawing/2014/main" id="{542E0580-6771-43AF-A788-31FDF6D8ECD7}"/>
              </a:ext>
            </a:extLst>
          </p:cNvPr>
          <p:cNvSpPr>
            <a:spLocks noGrp="1"/>
          </p:cNvSpPr>
          <p:nvPr>
            <p:ph type="sldNum" sz="quarter" idx="12"/>
          </p:nvPr>
        </p:nvSpPr>
        <p:spPr>
          <a:xfrm>
            <a:off x="10266060" y="5870575"/>
            <a:ext cx="551167" cy="377825"/>
          </a:xfrm>
        </p:spPr>
        <p:txBody>
          <a:bodyPr>
            <a:normAutofit/>
          </a:bodyPr>
          <a:lstStyle/>
          <a:p>
            <a:pPr>
              <a:spcAft>
                <a:spcPts val="600"/>
              </a:spcAft>
            </a:pPr>
            <a:fld id="{4EFE972A-EA09-4B6A-87AB-A7F0C0856D0D}" type="slidenum">
              <a:rPr lang="en-US" smtClean="0"/>
              <a:pPr>
                <a:spcAft>
                  <a:spcPts val="600"/>
                </a:spcAft>
              </a:pPr>
              <a:t>9</a:t>
            </a:fld>
            <a:endParaRPr lang="en-US"/>
          </a:p>
        </p:txBody>
      </p:sp>
    </p:spTree>
    <p:extLst>
      <p:ext uri="{BB962C8B-B14F-4D97-AF65-F5344CB8AC3E}">
        <p14:creationId xmlns:p14="http://schemas.microsoft.com/office/powerpoint/2010/main" val="17936397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_rels/theme3.xml.rels><?xml version="1.0" encoding="UTF-8" standalone="yes"?>
<Relationships xmlns="http://schemas.openxmlformats.org/package/2006/relationships"><Relationship Id="rId1" Type="http://schemas.openxmlformats.org/officeDocument/2006/relationships/image" Target="../media/image6.jpeg"/></Relationships>
</file>

<file path=ppt/theme/_rels/theme5.xml.rels><?xml version="1.0" encoding="UTF-8" standalone="yes"?>
<Relationships xmlns="http://schemas.openxmlformats.org/package/2006/relationships"><Relationship Id="rId1" Type="http://schemas.openxmlformats.org/officeDocument/2006/relationships/image" Target="../media/image9.jpeg"/></Relationships>
</file>

<file path=ppt/theme/_rels/theme8.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1_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4.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6.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7.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8.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9.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Ion</Template>
  <TotalTime>174</TotalTime>
  <Words>886</Words>
  <Application>Microsoft Office PowerPoint</Application>
  <PresentationFormat>Widescreen</PresentationFormat>
  <Paragraphs>273</Paragraphs>
  <Slides>56</Slides>
  <Notes>1</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56</vt:i4>
      </vt:variant>
    </vt:vector>
  </HeadingPairs>
  <TitlesOfParts>
    <vt:vector size="78" baseType="lpstr">
      <vt:lpstr>Arial</vt:lpstr>
      <vt:lpstr>Bookman Old Style</vt:lpstr>
      <vt:lpstr>Calibri</vt:lpstr>
      <vt:lpstr>Calibri Light</vt:lpstr>
      <vt:lpstr>Calisto MT</vt:lpstr>
      <vt:lpstr>Century Gothic</vt:lpstr>
      <vt:lpstr>Corbel</vt:lpstr>
      <vt:lpstr>Halis GR Regular</vt:lpstr>
      <vt:lpstr>Rockwell</vt:lpstr>
      <vt:lpstr>Times New Roman</vt:lpstr>
      <vt:lpstr>Trebuchet MS</vt:lpstr>
      <vt:lpstr>Wingdings 2</vt:lpstr>
      <vt:lpstr>Wingdings 3</vt:lpstr>
      <vt:lpstr>Ion</vt:lpstr>
      <vt:lpstr>Celestial</vt:lpstr>
      <vt:lpstr>1_Celestial</vt:lpstr>
      <vt:lpstr>Slice</vt:lpstr>
      <vt:lpstr>Damask</vt:lpstr>
      <vt:lpstr>Depth</vt:lpstr>
      <vt:lpstr>Vapor Trail</vt:lpstr>
      <vt:lpstr>Slate</vt:lpstr>
      <vt:lpstr>Berlin</vt:lpstr>
      <vt:lpstr>Gwent</vt:lpstr>
      <vt:lpstr>Table of Contents</vt:lpstr>
      <vt:lpstr>Executive Summary</vt:lpstr>
      <vt:lpstr>Entity Relationship Diagram</vt:lpstr>
      <vt:lpstr>Tables</vt:lpstr>
      <vt:lpstr>Card</vt:lpstr>
      <vt:lpstr>PowerPoint Presentation</vt:lpstr>
      <vt:lpstr>Minion</vt:lpstr>
      <vt:lpstr>PowerPoint Presentation</vt:lpstr>
      <vt:lpstr>Special</vt:lpstr>
      <vt:lpstr>PowerPoint Presentation</vt:lpstr>
      <vt:lpstr>Deck</vt:lpstr>
      <vt:lpstr>PowerPoint Presentation</vt:lpstr>
      <vt:lpstr>Faction</vt:lpstr>
      <vt:lpstr>PowerPoint Presentation</vt:lpstr>
      <vt:lpstr>Collection</vt:lpstr>
      <vt:lpstr>PowerPoint Presentation</vt:lpstr>
      <vt:lpstr>Player</vt:lpstr>
      <vt:lpstr>PowerPoint Presentation</vt:lpstr>
      <vt:lpstr>Leader</vt:lpstr>
      <vt:lpstr>PowerPoint Presentation</vt:lpstr>
      <vt:lpstr>Credit Card</vt:lpstr>
      <vt:lpstr>PowerPoint Presentation</vt:lpstr>
      <vt:lpstr>Player Quests</vt:lpstr>
      <vt:lpstr>PowerPoint Presentation</vt:lpstr>
      <vt:lpstr>Quest</vt:lpstr>
      <vt:lpstr>PowerPoint Presentation</vt:lpstr>
      <vt:lpstr>Reports</vt:lpstr>
      <vt:lpstr>This will show all the factions that the minions belong to and it displays their health.</vt:lpstr>
      <vt:lpstr>PowerPoint Presentation</vt:lpstr>
      <vt:lpstr>This displays all of the cards information in the deck</vt:lpstr>
      <vt:lpstr>PowerPoint Presentation</vt:lpstr>
      <vt:lpstr>This shows what the player has in their collection</vt:lpstr>
      <vt:lpstr>PowerPoint Presentation</vt:lpstr>
      <vt:lpstr>This shows the player’s credit card information</vt:lpstr>
      <vt:lpstr>PowerPoint Presentation</vt:lpstr>
      <vt:lpstr>This shows the daily quests that the player has completed</vt:lpstr>
      <vt:lpstr>PowerPoint Presentation</vt:lpstr>
      <vt:lpstr>Views</vt:lpstr>
      <vt:lpstr>Shows the Current Players</vt:lpstr>
      <vt:lpstr>PowerPoint Presentation</vt:lpstr>
      <vt:lpstr>Shows the Leaders Class, Name, and Ability</vt:lpstr>
      <vt:lpstr>PowerPoint Presentation</vt:lpstr>
      <vt:lpstr>Stored Procedures</vt:lpstr>
      <vt:lpstr>Add every round a player has won when they win a round</vt:lpstr>
      <vt:lpstr>Triggers</vt:lpstr>
      <vt:lpstr>This is a continuation based off of my Store Procedure</vt:lpstr>
      <vt:lpstr>Security</vt:lpstr>
      <vt:lpstr>Only grants the player access to select on all of the tables. The admin can select, insert and update on all of the tables. Of course the admin will need a password. The password is always alpaca.</vt:lpstr>
      <vt:lpstr>Implementation Notes</vt:lpstr>
      <vt:lpstr>Implementation Notes Continued</vt:lpstr>
      <vt:lpstr>Implementation Notes Continued</vt:lpstr>
      <vt:lpstr>Implementation Notes Continued</vt:lpstr>
      <vt:lpstr>Implementation Notes Continued</vt:lpstr>
      <vt:lpstr>Known Problems / Future Enhancements</vt:lpstr>
      <vt:lpstr>Known Problems / Future Enhancements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Gwent</dc:title>
  <dc:creator>Nick De Paul</dc:creator>
  <cp:lastModifiedBy>Nick De Paul</cp:lastModifiedBy>
  <cp:revision>23</cp:revision>
  <dcterms:created xsi:type="dcterms:W3CDTF">2017-12-04T00:10:11Z</dcterms:created>
  <dcterms:modified xsi:type="dcterms:W3CDTF">2017-12-04T03:05:06Z</dcterms:modified>
</cp:coreProperties>
</file>